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aleway"/>
      <p:regular r:id="rId19"/>
      <p:bold r:id="rId20"/>
      <p:italic r:id="rId21"/>
      <p:boldItalic r:id="rId22"/>
    </p:embeddedFont>
    <p:embeddedFont>
      <p:font typeface="La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Lato-boldItalic.fntdata"/><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font" Target="fonts/Raleway-italic.fntdata"/><Relationship Id="rId3" Type="http://schemas.openxmlformats.org/officeDocument/2006/relationships/presProps" Target="presProps.xml"/><Relationship Id="rId25" Type="http://schemas.openxmlformats.org/officeDocument/2006/relationships/font" Target="fonts/Lato-italic.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0" Type="http://schemas.openxmlformats.org/officeDocument/2006/relationships/font" Target="fonts/Raleway-bold.fntdata"/><Relationship Id="rId2" Type="http://schemas.openxmlformats.org/officeDocument/2006/relationships/viewProps" Target="viewProps.xml"/><Relationship Id="rId16" Type="http://schemas.openxmlformats.org/officeDocument/2006/relationships/slide" Target="slides/slide11.xml"/><Relationship Id="rId29" Type="http://schemas.openxmlformats.org/officeDocument/2006/relationships/customXml" Target="../customXml/item3.xml"/><Relationship Id="rId24" Type="http://schemas.openxmlformats.org/officeDocument/2006/relationships/font" Target="fonts/Lato-bold.fntdata"/><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23" Type="http://schemas.openxmlformats.org/officeDocument/2006/relationships/font" Target="fonts/Lato-regular.fntdata"/><Relationship Id="rId5" Type="http://schemas.openxmlformats.org/officeDocument/2006/relationships/notesMaster" Target="notesMasters/notesMaster1.xml"/><Relationship Id="rId15" Type="http://schemas.openxmlformats.org/officeDocument/2006/relationships/slide" Target="slides/slide10.xml"/><Relationship Id="rId28" Type="http://schemas.openxmlformats.org/officeDocument/2006/relationships/customXml" Target="../customXml/item2.xml"/><Relationship Id="rId10" Type="http://schemas.openxmlformats.org/officeDocument/2006/relationships/slide" Target="slides/slide5.xml"/><Relationship Id="rId19" Type="http://schemas.openxmlformats.org/officeDocument/2006/relationships/font" Target="fonts/Raleway-regular.fntdata"/><Relationship Id="rId22" Type="http://schemas.openxmlformats.org/officeDocument/2006/relationships/font" Target="fonts/Raleway-boldItalic.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e25271034d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e25271034d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Although it seemed that some students struggled to find directly transferable concepts</a:t>
            </a:r>
            <a:r>
              <a:rPr lang="en-GB"/>
              <a:t>, almost all of them enjoyed hearing from successful entrepreneurs.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e414933984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e414933984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e25271034d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e25271034d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e26940c79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e26940c79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e41493398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e41493398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e414933984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e414933984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e414933984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e414933984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Color matching on top left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e414933984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e414933984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e414933984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e414933984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 am still unclear different color than not applicable , ma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e414933984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e414933984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Note the color flip. Although students definitely seemed excited about ProsperUS, its mission, and have the drive to start their own business, they remain a bit confused on what specific actions they can take from the workshop to apply to their business. Seemingly, this arises from the challenges of technical concepts.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e414933984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e414933984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e25271034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e25271034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descr="shutterstock_429987889_edited.jpg" id="10" name="Google Shape;10;p2"/>
          <p:cNvPicPr preferRelativeResize="0"/>
          <p:nvPr/>
        </p:nvPicPr>
        <p:blipFill rotWithShape="1">
          <a:blip r:embed="rId2">
            <a:alphaModFix/>
          </a:blip>
          <a:srcRect b="23591" l="0" r="0" t="21799"/>
          <a:stretch/>
        </p:blipFill>
        <p:spPr>
          <a:xfrm>
            <a:off x="0" y="487825"/>
            <a:ext cx="9144000" cy="4655676"/>
          </a:xfrm>
          <a:prstGeom prst="rect">
            <a:avLst/>
          </a:prstGeom>
          <a:noFill/>
          <a:ln>
            <a:noFill/>
          </a:ln>
        </p:spPr>
      </p:pic>
      <p:sp>
        <p:nvSpPr>
          <p:cNvPr id="11" name="Google Shape;11;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 name="Google Shape;12;p2"/>
          <p:cNvGrpSpPr/>
          <p:nvPr/>
        </p:nvGrpSpPr>
        <p:grpSpPr>
          <a:xfrm>
            <a:off x="830392" y="1191256"/>
            <a:ext cx="745763" cy="45826"/>
            <a:chOff x="4580561" y="2589004"/>
            <a:chExt cx="1064464" cy="25200"/>
          </a:xfrm>
        </p:grpSpPr>
        <p:sp>
          <p:nvSpPr>
            <p:cNvPr id="13" name="Google Shape;13;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 name="Google Shape;15;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6" name="Google Shape;16;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7" name="Google Shape;17;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18" name="Google Shape;18;p2"/>
          <p:cNvSpPr txBox="1"/>
          <p:nvPr/>
        </p:nvSpPr>
        <p:spPr>
          <a:xfrm>
            <a:off x="226550" y="78500"/>
            <a:ext cx="998100" cy="32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600">
                <a:latin typeface="Raleway"/>
                <a:ea typeface="Raleway"/>
                <a:cs typeface="Raleway"/>
                <a:sym typeface="Raleway"/>
              </a:rPr>
              <a:t>Confidential</a:t>
            </a:r>
            <a:endParaRPr b="1" sz="600">
              <a:latin typeface="Raleway"/>
              <a:ea typeface="Raleway"/>
              <a:cs typeface="Raleway"/>
              <a:sym typeface="Raleway"/>
            </a:endParaRPr>
          </a:p>
        </p:txBody>
      </p:sp>
      <p:sp>
        <p:nvSpPr>
          <p:cNvPr id="19" name="Google Shape;19;p2"/>
          <p:cNvSpPr txBox="1"/>
          <p:nvPr/>
        </p:nvSpPr>
        <p:spPr>
          <a:xfrm>
            <a:off x="1296767" y="78500"/>
            <a:ext cx="2100600" cy="32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600">
                <a:latin typeface="Raleway"/>
                <a:ea typeface="Raleway"/>
                <a:cs typeface="Raleway"/>
                <a:sym typeface="Raleway"/>
              </a:rPr>
              <a:t>Customized for </a:t>
            </a:r>
            <a:r>
              <a:rPr b="1" lang="en-GB" sz="600">
                <a:latin typeface="Raleway"/>
                <a:ea typeface="Raleway"/>
                <a:cs typeface="Raleway"/>
                <a:sym typeface="Raleway"/>
              </a:rPr>
              <a:t>Lorem Ipsum LLC</a:t>
            </a:r>
            <a:endParaRPr sz="600">
              <a:latin typeface="Raleway"/>
              <a:ea typeface="Raleway"/>
              <a:cs typeface="Raleway"/>
              <a:sym typeface="Raleway"/>
            </a:endParaRPr>
          </a:p>
        </p:txBody>
      </p:sp>
      <p:sp>
        <p:nvSpPr>
          <p:cNvPr id="20" name="Google Shape;20;p2"/>
          <p:cNvSpPr txBox="1"/>
          <p:nvPr/>
        </p:nvSpPr>
        <p:spPr>
          <a:xfrm>
            <a:off x="8213935" y="78500"/>
            <a:ext cx="705900" cy="321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GB" sz="600">
                <a:latin typeface="Raleway"/>
                <a:ea typeface="Raleway"/>
                <a:cs typeface="Raleway"/>
                <a:sym typeface="Raleway"/>
              </a:rPr>
              <a:t>Version 1.0</a:t>
            </a:r>
            <a:endParaRPr b="1" sz="600">
              <a:latin typeface="Raleway"/>
              <a:ea typeface="Raleway"/>
              <a:cs typeface="Raleway"/>
              <a:sym typeface="Raleway"/>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9" name="Shape 109"/>
        <p:cNvGrpSpPr/>
        <p:nvPr/>
      </p:nvGrpSpPr>
      <p:grpSpPr>
        <a:xfrm>
          <a:off x="0" y="0"/>
          <a:ext cx="0" cy="0"/>
          <a:chOff x="0" y="0"/>
          <a:chExt cx="0" cy="0"/>
        </a:xfrm>
      </p:grpSpPr>
      <p:grpSp>
        <p:nvGrpSpPr>
          <p:cNvPr id="110" name="Google Shape;110;p11"/>
          <p:cNvGrpSpPr/>
          <p:nvPr/>
        </p:nvGrpSpPr>
        <p:grpSpPr>
          <a:xfrm>
            <a:off x="830392" y="4169130"/>
            <a:ext cx="745763" cy="45826"/>
            <a:chOff x="4580561" y="2589004"/>
            <a:chExt cx="1064464" cy="25200"/>
          </a:xfrm>
        </p:grpSpPr>
        <p:sp>
          <p:nvSpPr>
            <p:cNvPr id="111" name="Google Shape;111;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 name="Google Shape;113;p11"/>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14" name="Google Shape;114;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
        <p:nvSpPr>
          <p:cNvPr id="115" name="Google Shape;115;p11">
            <a:hlinkClick/>
          </p:cNvPr>
          <p:cNvSpPr/>
          <p:nvPr/>
        </p:nvSpPr>
        <p:spPr>
          <a:xfrm>
            <a:off x="8280450" y="0"/>
            <a:ext cx="863400" cy="454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6" name="Google Shape;116;p11">
            <a:hlinkClick/>
          </p:cNvPr>
          <p:cNvCxnSpPr/>
          <p:nvPr/>
        </p:nvCxnSpPr>
        <p:spPr>
          <a:xfrm>
            <a:off x="8598817" y="216350"/>
            <a:ext cx="216300" cy="0"/>
          </a:xfrm>
          <a:prstGeom prst="straightConnector1">
            <a:avLst/>
          </a:prstGeom>
          <a:noFill/>
          <a:ln cap="flat" cmpd="sng" w="9525">
            <a:solidFill>
              <a:schemeClr val="lt2"/>
            </a:solidFill>
            <a:prstDash val="solid"/>
            <a:round/>
            <a:headEnd len="med" w="med" type="none"/>
            <a:tailEnd len="med" w="med" type="none"/>
          </a:ln>
        </p:spPr>
      </p:cxnSp>
      <p:cxnSp>
        <p:nvCxnSpPr>
          <p:cNvPr id="117" name="Google Shape;117;p11">
            <a:hlinkClick/>
          </p:cNvPr>
          <p:cNvCxnSpPr/>
          <p:nvPr/>
        </p:nvCxnSpPr>
        <p:spPr>
          <a:xfrm>
            <a:off x="8598817" y="250138"/>
            <a:ext cx="216300" cy="0"/>
          </a:xfrm>
          <a:prstGeom prst="straightConnector1">
            <a:avLst/>
          </a:prstGeom>
          <a:noFill/>
          <a:ln cap="flat" cmpd="sng" w="9525">
            <a:solidFill>
              <a:schemeClr val="lt2"/>
            </a:solidFill>
            <a:prstDash val="solid"/>
            <a:round/>
            <a:headEnd len="med" w="med" type="none"/>
            <a:tailEnd len="med" w="med" type="none"/>
          </a:ln>
        </p:spPr>
      </p:cxnSp>
      <p:cxnSp>
        <p:nvCxnSpPr>
          <p:cNvPr id="118" name="Google Shape;118;p11">
            <a:hlinkClick/>
          </p:cNvPr>
          <p:cNvCxnSpPr/>
          <p:nvPr/>
        </p:nvCxnSpPr>
        <p:spPr>
          <a:xfrm>
            <a:off x="8598817" y="283925"/>
            <a:ext cx="216300" cy="0"/>
          </a:xfrm>
          <a:prstGeom prst="straightConnector1">
            <a:avLst/>
          </a:prstGeom>
          <a:noFill/>
          <a:ln cap="flat" cmpd="sng" w="9525">
            <a:solidFill>
              <a:schemeClr val="lt2"/>
            </a:solidFill>
            <a:prstDash val="solid"/>
            <a:round/>
            <a:headEnd len="med" w="med" type="none"/>
            <a:tailEnd len="med" w="med"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9" name="Shape 119"/>
        <p:cNvGrpSpPr/>
        <p:nvPr/>
      </p:nvGrpSpPr>
      <p:grpSpPr>
        <a:xfrm>
          <a:off x="0" y="0"/>
          <a:ext cx="0" cy="0"/>
          <a:chOff x="0" y="0"/>
          <a:chExt cx="0" cy="0"/>
        </a:xfrm>
      </p:grpSpPr>
      <p:sp>
        <p:nvSpPr>
          <p:cNvPr id="120" name="Google Shape;120;p12"/>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 name="Google Shape;121;p12"/>
          <p:cNvGrpSpPr/>
          <p:nvPr/>
        </p:nvGrpSpPr>
        <p:grpSpPr>
          <a:xfrm>
            <a:off x="830392" y="1191256"/>
            <a:ext cx="745763" cy="45826"/>
            <a:chOff x="4580561" y="2589004"/>
            <a:chExt cx="1064464" cy="25200"/>
          </a:xfrm>
        </p:grpSpPr>
        <p:sp>
          <p:nvSpPr>
            <p:cNvPr id="122" name="Google Shape;122;p1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 name="Google Shape;124;p12"/>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125" name="Google Shape;125;p12"/>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26" name="Google Shape;126;p12"/>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128" name="Google Shape;128;p12">
            <a:hlinkClick/>
          </p:cNvPr>
          <p:cNvSpPr/>
          <p:nvPr/>
        </p:nvSpPr>
        <p:spPr>
          <a:xfrm>
            <a:off x="8280450" y="0"/>
            <a:ext cx="863400" cy="454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9" name="Google Shape;129;p12">
            <a:hlinkClick/>
          </p:cNvPr>
          <p:cNvCxnSpPr/>
          <p:nvPr/>
        </p:nvCxnSpPr>
        <p:spPr>
          <a:xfrm>
            <a:off x="8598817" y="216350"/>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130" name="Google Shape;130;p12">
            <a:hlinkClick/>
          </p:cNvPr>
          <p:cNvCxnSpPr/>
          <p:nvPr/>
        </p:nvCxnSpPr>
        <p:spPr>
          <a:xfrm>
            <a:off x="8598817" y="250138"/>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131" name="Google Shape;131;p12">
            <a:hlinkClick/>
          </p:cNvPr>
          <p:cNvCxnSpPr/>
          <p:nvPr/>
        </p:nvCxnSpPr>
        <p:spPr>
          <a:xfrm>
            <a:off x="8598817" y="283925"/>
            <a:ext cx="216300" cy="0"/>
          </a:xfrm>
          <a:prstGeom prst="straightConnector1">
            <a:avLst/>
          </a:prstGeom>
          <a:noFill/>
          <a:ln cap="flat" cmpd="sng" w="9525">
            <a:solidFill>
              <a:srgbClr val="B7B7B7"/>
            </a:solidFill>
            <a:prstDash val="solid"/>
            <a:round/>
            <a:headEnd len="med" w="med" type="none"/>
            <a:tailEnd len="med" w="med"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2" name="Shape 132"/>
        <p:cNvGrpSpPr/>
        <p:nvPr/>
      </p:nvGrpSpPr>
      <p:grpSpPr>
        <a:xfrm>
          <a:off x="0" y="0"/>
          <a:ext cx="0" cy="0"/>
          <a:chOff x="0" y="0"/>
          <a:chExt cx="0" cy="0"/>
        </a:xfrm>
      </p:grpSpPr>
      <p:sp>
        <p:nvSpPr>
          <p:cNvPr id="133" name="Google Shape;133;p13"/>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34" name="Google Shape;134;p1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135" name="Google Shape;135;p13">
            <a:hlinkClick/>
          </p:cNvPr>
          <p:cNvSpPr/>
          <p:nvPr/>
        </p:nvSpPr>
        <p:spPr>
          <a:xfrm>
            <a:off x="8280450" y="0"/>
            <a:ext cx="863400" cy="454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6" name="Google Shape;136;p13">
            <a:hlinkClick/>
          </p:cNvPr>
          <p:cNvCxnSpPr/>
          <p:nvPr/>
        </p:nvCxnSpPr>
        <p:spPr>
          <a:xfrm>
            <a:off x="8598817" y="216350"/>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137" name="Google Shape;137;p13">
            <a:hlinkClick/>
          </p:cNvPr>
          <p:cNvCxnSpPr/>
          <p:nvPr/>
        </p:nvCxnSpPr>
        <p:spPr>
          <a:xfrm>
            <a:off x="8598817" y="250138"/>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138" name="Google Shape;138;p13">
            <a:hlinkClick/>
          </p:cNvPr>
          <p:cNvCxnSpPr/>
          <p:nvPr/>
        </p:nvCxnSpPr>
        <p:spPr>
          <a:xfrm>
            <a:off x="8598817" y="283925"/>
            <a:ext cx="216300" cy="0"/>
          </a:xfrm>
          <a:prstGeom prst="straightConnector1">
            <a:avLst/>
          </a:prstGeom>
          <a:noFill/>
          <a:ln cap="flat" cmpd="sng" w="9525">
            <a:solidFill>
              <a:srgbClr val="B7B7B7"/>
            </a:solidFill>
            <a:prstDash val="solid"/>
            <a:round/>
            <a:headEnd len="med" w="med" type="none"/>
            <a:tailEnd len="med" w="med"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9" name="Shape 139"/>
        <p:cNvGrpSpPr/>
        <p:nvPr/>
      </p:nvGrpSpPr>
      <p:grpSpPr>
        <a:xfrm>
          <a:off x="0" y="0"/>
          <a:ext cx="0" cy="0"/>
          <a:chOff x="0" y="0"/>
          <a:chExt cx="0" cy="0"/>
        </a:xfrm>
      </p:grpSpPr>
      <p:grpSp>
        <p:nvGrpSpPr>
          <p:cNvPr id="140" name="Google Shape;140;p14"/>
          <p:cNvGrpSpPr/>
          <p:nvPr/>
        </p:nvGrpSpPr>
        <p:grpSpPr>
          <a:xfrm>
            <a:off x="830392" y="4169130"/>
            <a:ext cx="745763" cy="45826"/>
            <a:chOff x="4580561" y="2589004"/>
            <a:chExt cx="1064464" cy="25200"/>
          </a:xfrm>
        </p:grpSpPr>
        <p:sp>
          <p:nvSpPr>
            <p:cNvPr id="141" name="Google Shape;141;p14"/>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4"/>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3" name="Google Shape;143;p14"/>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144" name="Google Shape;144;p14"/>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145" name="Google Shape;145;p1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
        <p:nvSpPr>
          <p:cNvPr id="146" name="Google Shape;146;p14">
            <a:hlinkClick/>
          </p:cNvPr>
          <p:cNvSpPr/>
          <p:nvPr/>
        </p:nvSpPr>
        <p:spPr>
          <a:xfrm>
            <a:off x="8280450" y="0"/>
            <a:ext cx="863400" cy="454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7" name="Google Shape;147;p14">
            <a:hlinkClick/>
          </p:cNvPr>
          <p:cNvCxnSpPr/>
          <p:nvPr/>
        </p:nvCxnSpPr>
        <p:spPr>
          <a:xfrm>
            <a:off x="8598817" y="216350"/>
            <a:ext cx="216300" cy="0"/>
          </a:xfrm>
          <a:prstGeom prst="straightConnector1">
            <a:avLst/>
          </a:prstGeom>
          <a:noFill/>
          <a:ln cap="flat" cmpd="sng" w="9525">
            <a:solidFill>
              <a:schemeClr val="lt2"/>
            </a:solidFill>
            <a:prstDash val="solid"/>
            <a:round/>
            <a:headEnd len="med" w="med" type="none"/>
            <a:tailEnd len="med" w="med" type="none"/>
          </a:ln>
        </p:spPr>
      </p:cxnSp>
      <p:cxnSp>
        <p:nvCxnSpPr>
          <p:cNvPr id="148" name="Google Shape;148;p14">
            <a:hlinkClick/>
          </p:cNvPr>
          <p:cNvCxnSpPr/>
          <p:nvPr/>
        </p:nvCxnSpPr>
        <p:spPr>
          <a:xfrm>
            <a:off x="8598817" y="250138"/>
            <a:ext cx="216300" cy="0"/>
          </a:xfrm>
          <a:prstGeom prst="straightConnector1">
            <a:avLst/>
          </a:prstGeom>
          <a:noFill/>
          <a:ln cap="flat" cmpd="sng" w="9525">
            <a:solidFill>
              <a:schemeClr val="lt2"/>
            </a:solidFill>
            <a:prstDash val="solid"/>
            <a:round/>
            <a:headEnd len="med" w="med" type="none"/>
            <a:tailEnd len="med" w="med" type="none"/>
          </a:ln>
        </p:spPr>
      </p:cxnSp>
      <p:cxnSp>
        <p:nvCxnSpPr>
          <p:cNvPr id="149" name="Google Shape;149;p14">
            <a:hlinkClick/>
          </p:cNvPr>
          <p:cNvCxnSpPr/>
          <p:nvPr/>
        </p:nvCxnSpPr>
        <p:spPr>
          <a:xfrm>
            <a:off x="8598817" y="283925"/>
            <a:ext cx="216300" cy="0"/>
          </a:xfrm>
          <a:prstGeom prst="straightConnector1">
            <a:avLst/>
          </a:prstGeom>
          <a:noFill/>
          <a:ln cap="flat" cmpd="sng" w="9525">
            <a:solidFill>
              <a:schemeClr val="lt2"/>
            </a:solidFill>
            <a:prstDash val="solid"/>
            <a:round/>
            <a:headEnd len="med" w="med" type="none"/>
            <a:tailEnd len="med" w="med"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0" name="Shape 150"/>
        <p:cNvGrpSpPr/>
        <p:nvPr/>
      </p:nvGrpSpPr>
      <p:grpSpPr>
        <a:xfrm>
          <a:off x="0" y="0"/>
          <a:ext cx="0" cy="0"/>
          <a:chOff x="0" y="0"/>
          <a:chExt cx="0" cy="0"/>
        </a:xfrm>
      </p:grpSpPr>
      <p:sp>
        <p:nvSpPr>
          <p:cNvPr id="151" name="Google Shape;151;p1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152" name="Google Shape;152;p15">
            <a:hlinkClick/>
          </p:cNvPr>
          <p:cNvSpPr/>
          <p:nvPr/>
        </p:nvSpPr>
        <p:spPr>
          <a:xfrm>
            <a:off x="8280450" y="0"/>
            <a:ext cx="863400" cy="454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3" name="Google Shape;153;p15">
            <a:hlinkClick/>
          </p:cNvPr>
          <p:cNvCxnSpPr/>
          <p:nvPr/>
        </p:nvCxnSpPr>
        <p:spPr>
          <a:xfrm>
            <a:off x="8598817" y="216350"/>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154" name="Google Shape;154;p15">
            <a:hlinkClick/>
          </p:cNvPr>
          <p:cNvCxnSpPr/>
          <p:nvPr/>
        </p:nvCxnSpPr>
        <p:spPr>
          <a:xfrm>
            <a:off x="8598817" y="250138"/>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155" name="Google Shape;155;p15">
            <a:hlinkClick/>
          </p:cNvPr>
          <p:cNvCxnSpPr/>
          <p:nvPr/>
        </p:nvCxnSpPr>
        <p:spPr>
          <a:xfrm>
            <a:off x="8598817" y="283925"/>
            <a:ext cx="216300" cy="0"/>
          </a:xfrm>
          <a:prstGeom prst="straightConnector1">
            <a:avLst/>
          </a:prstGeom>
          <a:noFill/>
          <a:ln cap="flat" cmpd="sng" w="9525">
            <a:solidFill>
              <a:srgbClr val="B7B7B7"/>
            </a:solidFill>
            <a:prstDash val="solid"/>
            <a:round/>
            <a:headEnd len="med" w="med" type="none"/>
            <a:tailEnd len="med" w="med"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C">
  <p:cSld name="SECTION_HEADER_1">
    <p:spTree>
      <p:nvGrpSpPr>
        <p:cNvPr id="156" name="Shape 156"/>
        <p:cNvGrpSpPr/>
        <p:nvPr/>
      </p:nvGrpSpPr>
      <p:grpSpPr>
        <a:xfrm>
          <a:off x="0" y="0"/>
          <a:ext cx="0" cy="0"/>
          <a:chOff x="0" y="0"/>
          <a:chExt cx="0" cy="0"/>
        </a:xfrm>
      </p:grpSpPr>
      <p:sp>
        <p:nvSpPr>
          <p:cNvPr id="157" name="Google Shape;157;p16"/>
          <p:cNvSpPr txBox="1"/>
          <p:nvPr>
            <p:ph type="title"/>
          </p:nvPr>
        </p:nvSpPr>
        <p:spPr>
          <a:xfrm>
            <a:off x="1308150" y="1318650"/>
            <a:ext cx="7110000" cy="5352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Clr>
                <a:srgbClr val="FFFFFF"/>
              </a:buClr>
              <a:buSzPts val="2600"/>
              <a:buNone/>
              <a:defRPr sz="2600">
                <a:solidFill>
                  <a:srgbClr val="FFFFFF"/>
                </a:solidFill>
              </a:defRPr>
            </a:lvl2pPr>
            <a:lvl3pPr lvl="2" rtl="0">
              <a:spcBef>
                <a:spcPts val="0"/>
              </a:spcBef>
              <a:spcAft>
                <a:spcPts val="0"/>
              </a:spcAft>
              <a:buClr>
                <a:srgbClr val="FFFFFF"/>
              </a:buClr>
              <a:buSzPts val="2600"/>
              <a:buNone/>
              <a:defRPr sz="2600">
                <a:solidFill>
                  <a:srgbClr val="FFFFFF"/>
                </a:solidFill>
              </a:defRPr>
            </a:lvl3pPr>
            <a:lvl4pPr lvl="3" rtl="0">
              <a:spcBef>
                <a:spcPts val="0"/>
              </a:spcBef>
              <a:spcAft>
                <a:spcPts val="0"/>
              </a:spcAft>
              <a:buClr>
                <a:srgbClr val="FFFFFF"/>
              </a:buClr>
              <a:buSzPts val="2600"/>
              <a:buNone/>
              <a:defRPr sz="2600">
                <a:solidFill>
                  <a:srgbClr val="FFFFFF"/>
                </a:solidFill>
              </a:defRPr>
            </a:lvl4pPr>
            <a:lvl5pPr lvl="4" rtl="0">
              <a:spcBef>
                <a:spcPts val="0"/>
              </a:spcBef>
              <a:spcAft>
                <a:spcPts val="0"/>
              </a:spcAft>
              <a:buClr>
                <a:srgbClr val="FFFFFF"/>
              </a:buClr>
              <a:buSzPts val="2600"/>
              <a:buNone/>
              <a:defRPr sz="2600">
                <a:solidFill>
                  <a:srgbClr val="FFFFFF"/>
                </a:solidFill>
              </a:defRPr>
            </a:lvl5pPr>
            <a:lvl6pPr lvl="5" rtl="0">
              <a:spcBef>
                <a:spcPts val="0"/>
              </a:spcBef>
              <a:spcAft>
                <a:spcPts val="0"/>
              </a:spcAft>
              <a:buClr>
                <a:srgbClr val="FFFFFF"/>
              </a:buClr>
              <a:buSzPts val="2600"/>
              <a:buNone/>
              <a:defRPr sz="2600">
                <a:solidFill>
                  <a:srgbClr val="FFFFFF"/>
                </a:solidFill>
              </a:defRPr>
            </a:lvl6pPr>
            <a:lvl7pPr lvl="6" rtl="0">
              <a:spcBef>
                <a:spcPts val="0"/>
              </a:spcBef>
              <a:spcAft>
                <a:spcPts val="0"/>
              </a:spcAft>
              <a:buClr>
                <a:srgbClr val="FFFFFF"/>
              </a:buClr>
              <a:buSzPts val="2600"/>
              <a:buNone/>
              <a:defRPr sz="2600">
                <a:solidFill>
                  <a:srgbClr val="FFFFFF"/>
                </a:solidFill>
              </a:defRPr>
            </a:lvl7pPr>
            <a:lvl8pPr lvl="7" rtl="0">
              <a:spcBef>
                <a:spcPts val="0"/>
              </a:spcBef>
              <a:spcAft>
                <a:spcPts val="0"/>
              </a:spcAft>
              <a:buClr>
                <a:srgbClr val="FFFFFF"/>
              </a:buClr>
              <a:buSzPts val="2600"/>
              <a:buNone/>
              <a:defRPr sz="2600">
                <a:solidFill>
                  <a:srgbClr val="FFFFFF"/>
                </a:solidFill>
              </a:defRPr>
            </a:lvl8pPr>
            <a:lvl9pPr lvl="8" rtl="0">
              <a:spcBef>
                <a:spcPts val="0"/>
              </a:spcBef>
              <a:spcAft>
                <a:spcPts val="0"/>
              </a:spcAft>
              <a:buClr>
                <a:srgbClr val="FFFFFF"/>
              </a:buClr>
              <a:buSzPts val="2600"/>
              <a:buNone/>
              <a:defRPr sz="2600">
                <a:solidFill>
                  <a:srgbClr val="FFFFFF"/>
                </a:solidFill>
              </a:defRPr>
            </a:lvl9pPr>
          </a:lstStyle>
          <a:p/>
        </p:txBody>
      </p:sp>
      <p:sp>
        <p:nvSpPr>
          <p:cNvPr id="158" name="Google Shape;158;p1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
        <p:nvSpPr>
          <p:cNvPr id="159" name="Google Shape;159;p16"/>
          <p:cNvSpPr txBox="1"/>
          <p:nvPr/>
        </p:nvSpPr>
        <p:spPr>
          <a:xfrm>
            <a:off x="226550" y="78500"/>
            <a:ext cx="998100" cy="32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600">
                <a:solidFill>
                  <a:srgbClr val="FFFFFF"/>
                </a:solidFill>
                <a:latin typeface="Raleway"/>
                <a:ea typeface="Raleway"/>
                <a:cs typeface="Raleway"/>
                <a:sym typeface="Raleway"/>
              </a:rPr>
              <a:t>Confidential</a:t>
            </a:r>
            <a:endParaRPr b="1" sz="600">
              <a:solidFill>
                <a:srgbClr val="FFFFFF"/>
              </a:solidFill>
              <a:latin typeface="Raleway"/>
              <a:ea typeface="Raleway"/>
              <a:cs typeface="Raleway"/>
              <a:sym typeface="Raleway"/>
            </a:endParaRPr>
          </a:p>
        </p:txBody>
      </p:sp>
      <p:sp>
        <p:nvSpPr>
          <p:cNvPr id="160" name="Google Shape;160;p16"/>
          <p:cNvSpPr txBox="1"/>
          <p:nvPr/>
        </p:nvSpPr>
        <p:spPr>
          <a:xfrm>
            <a:off x="1296767" y="78500"/>
            <a:ext cx="2100600" cy="32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600">
                <a:solidFill>
                  <a:srgbClr val="FFFFFF"/>
                </a:solidFill>
                <a:latin typeface="Raleway"/>
                <a:ea typeface="Raleway"/>
                <a:cs typeface="Raleway"/>
                <a:sym typeface="Raleway"/>
              </a:rPr>
              <a:t>Customized for </a:t>
            </a:r>
            <a:r>
              <a:rPr b="1" lang="en-GB" sz="600">
                <a:solidFill>
                  <a:srgbClr val="FFFFFF"/>
                </a:solidFill>
                <a:latin typeface="Raleway"/>
                <a:ea typeface="Raleway"/>
                <a:cs typeface="Raleway"/>
                <a:sym typeface="Raleway"/>
              </a:rPr>
              <a:t>Lorem Ipsum LLC</a:t>
            </a:r>
            <a:endParaRPr sz="600">
              <a:solidFill>
                <a:srgbClr val="FFFFFF"/>
              </a:solidFill>
              <a:latin typeface="Raleway"/>
              <a:ea typeface="Raleway"/>
              <a:cs typeface="Raleway"/>
              <a:sym typeface="Raleway"/>
            </a:endParaRPr>
          </a:p>
        </p:txBody>
      </p:sp>
      <p:sp>
        <p:nvSpPr>
          <p:cNvPr id="161" name="Google Shape;161;p16"/>
          <p:cNvSpPr txBox="1"/>
          <p:nvPr/>
        </p:nvSpPr>
        <p:spPr>
          <a:xfrm>
            <a:off x="8213935" y="78500"/>
            <a:ext cx="705900" cy="321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GB" sz="600">
                <a:solidFill>
                  <a:srgbClr val="FFFFFF"/>
                </a:solidFill>
                <a:latin typeface="Raleway"/>
                <a:ea typeface="Raleway"/>
                <a:cs typeface="Raleway"/>
                <a:sym typeface="Raleway"/>
              </a:rPr>
              <a:t>Version 1.0</a:t>
            </a:r>
            <a:endParaRPr b="1" sz="600">
              <a:solidFill>
                <a:srgbClr val="FFFFFF"/>
              </a:solidFill>
              <a:latin typeface="Raleway"/>
              <a:ea typeface="Raleway"/>
              <a:cs typeface="Raleway"/>
              <a:sym typeface="Raleway"/>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_alt1">
  <p:cSld name="SECTION_HEADER_2">
    <p:spTree>
      <p:nvGrpSpPr>
        <p:cNvPr id="162" name="Shape 162"/>
        <p:cNvGrpSpPr/>
        <p:nvPr/>
      </p:nvGrpSpPr>
      <p:grpSpPr>
        <a:xfrm>
          <a:off x="0" y="0"/>
          <a:ext cx="0" cy="0"/>
          <a:chOff x="0" y="0"/>
          <a:chExt cx="0" cy="0"/>
        </a:xfrm>
      </p:grpSpPr>
      <p:grpSp>
        <p:nvGrpSpPr>
          <p:cNvPr id="163" name="Google Shape;163;p17"/>
          <p:cNvGrpSpPr/>
          <p:nvPr/>
        </p:nvGrpSpPr>
        <p:grpSpPr>
          <a:xfrm>
            <a:off x="830392" y="1191256"/>
            <a:ext cx="745763" cy="45826"/>
            <a:chOff x="4580561" y="2589004"/>
            <a:chExt cx="1064464" cy="25200"/>
          </a:xfrm>
        </p:grpSpPr>
        <p:sp>
          <p:nvSpPr>
            <p:cNvPr id="164" name="Google Shape;164;p1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6" name="Google Shape;166;p17"/>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67" name="Google Shape;167;p1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
        <p:nvSpPr>
          <p:cNvPr id="168" name="Google Shape;168;p17">
            <a:hlinkClick/>
          </p:cNvPr>
          <p:cNvSpPr/>
          <p:nvPr/>
        </p:nvSpPr>
        <p:spPr>
          <a:xfrm>
            <a:off x="8280450" y="0"/>
            <a:ext cx="863400" cy="4542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9" name="Google Shape;169;p17">
            <a:hlinkClick/>
          </p:cNvPr>
          <p:cNvCxnSpPr/>
          <p:nvPr/>
        </p:nvCxnSpPr>
        <p:spPr>
          <a:xfrm>
            <a:off x="8598817" y="216350"/>
            <a:ext cx="216300" cy="0"/>
          </a:xfrm>
          <a:prstGeom prst="straightConnector1">
            <a:avLst/>
          </a:prstGeom>
          <a:noFill/>
          <a:ln cap="flat" cmpd="sng" w="9525">
            <a:solidFill>
              <a:schemeClr val="lt2"/>
            </a:solidFill>
            <a:prstDash val="solid"/>
            <a:round/>
            <a:headEnd len="med" w="med" type="none"/>
            <a:tailEnd len="med" w="med" type="none"/>
          </a:ln>
        </p:spPr>
      </p:cxnSp>
      <p:cxnSp>
        <p:nvCxnSpPr>
          <p:cNvPr id="170" name="Google Shape;170;p17">
            <a:hlinkClick/>
          </p:cNvPr>
          <p:cNvCxnSpPr/>
          <p:nvPr/>
        </p:nvCxnSpPr>
        <p:spPr>
          <a:xfrm>
            <a:off x="8598817" y="250138"/>
            <a:ext cx="216300" cy="0"/>
          </a:xfrm>
          <a:prstGeom prst="straightConnector1">
            <a:avLst/>
          </a:prstGeom>
          <a:noFill/>
          <a:ln cap="flat" cmpd="sng" w="9525">
            <a:solidFill>
              <a:schemeClr val="lt2"/>
            </a:solidFill>
            <a:prstDash val="solid"/>
            <a:round/>
            <a:headEnd len="med" w="med" type="none"/>
            <a:tailEnd len="med" w="med" type="none"/>
          </a:ln>
        </p:spPr>
      </p:cxnSp>
      <p:cxnSp>
        <p:nvCxnSpPr>
          <p:cNvPr id="171" name="Google Shape;171;p17">
            <a:hlinkClick/>
          </p:cNvPr>
          <p:cNvCxnSpPr/>
          <p:nvPr/>
        </p:nvCxnSpPr>
        <p:spPr>
          <a:xfrm>
            <a:off x="8598817" y="283925"/>
            <a:ext cx="216300" cy="0"/>
          </a:xfrm>
          <a:prstGeom prst="straightConnector1">
            <a:avLst/>
          </a:prstGeom>
          <a:noFill/>
          <a:ln cap="flat" cmpd="sng" w="9525">
            <a:solidFill>
              <a:schemeClr val="lt2"/>
            </a:solidFill>
            <a:prstDash val="solid"/>
            <a:round/>
            <a:headEnd len="med" w="med" type="none"/>
            <a:tailEnd len="med" w="med"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alt1">
  <p:cSld name="TITLE_1">
    <p:spTree>
      <p:nvGrpSpPr>
        <p:cNvPr id="21" name="Shape 21"/>
        <p:cNvGrpSpPr/>
        <p:nvPr/>
      </p:nvGrpSpPr>
      <p:grpSpPr>
        <a:xfrm>
          <a:off x="0" y="0"/>
          <a:ext cx="0" cy="0"/>
          <a:chOff x="0" y="0"/>
          <a:chExt cx="0" cy="0"/>
        </a:xfrm>
      </p:grpSpPr>
      <p:pic>
        <p:nvPicPr>
          <p:cNvPr descr="shutterstock_429987889_edited.jpg" id="22" name="Google Shape;22;p3"/>
          <p:cNvPicPr preferRelativeResize="0"/>
          <p:nvPr/>
        </p:nvPicPr>
        <p:blipFill rotWithShape="1">
          <a:blip r:embed="rId2">
            <a:alphaModFix/>
          </a:blip>
          <a:srcRect b="23591" l="0" r="0" t="21799"/>
          <a:stretch/>
        </p:blipFill>
        <p:spPr>
          <a:xfrm>
            <a:off x="0" y="487825"/>
            <a:ext cx="9144000" cy="4655676"/>
          </a:xfrm>
          <a:prstGeom prst="rect">
            <a:avLst/>
          </a:prstGeom>
          <a:noFill/>
          <a:ln>
            <a:noFill/>
          </a:ln>
        </p:spPr>
      </p:pic>
      <p:sp>
        <p:nvSpPr>
          <p:cNvPr id="23" name="Google Shape;23;p3"/>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 name="Google Shape;24;p3"/>
          <p:cNvGrpSpPr/>
          <p:nvPr/>
        </p:nvGrpSpPr>
        <p:grpSpPr>
          <a:xfrm>
            <a:off x="830392" y="1191256"/>
            <a:ext cx="745763" cy="45826"/>
            <a:chOff x="4580561" y="2589004"/>
            <a:chExt cx="1064464" cy="25200"/>
          </a:xfrm>
        </p:grpSpPr>
        <p:sp>
          <p:nvSpPr>
            <p:cNvPr id="25" name="Google Shape;25;p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 name="Google Shape;27;p3"/>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p:txBody>
      </p:sp>
      <p:sp>
        <p:nvSpPr>
          <p:cNvPr id="28" name="Google Shape;28;p3"/>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29" name="Google Shape;29;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30" name="Google Shape;30;p3">
            <a:hlinkClick/>
          </p:cNvPr>
          <p:cNvSpPr/>
          <p:nvPr/>
        </p:nvSpPr>
        <p:spPr>
          <a:xfrm>
            <a:off x="8280450" y="0"/>
            <a:ext cx="863400" cy="454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 name="Google Shape;31;p3">
            <a:hlinkClick/>
          </p:cNvPr>
          <p:cNvCxnSpPr/>
          <p:nvPr/>
        </p:nvCxnSpPr>
        <p:spPr>
          <a:xfrm>
            <a:off x="8598817" y="216350"/>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32" name="Google Shape;32;p3">
            <a:hlinkClick/>
          </p:cNvPr>
          <p:cNvCxnSpPr/>
          <p:nvPr/>
        </p:nvCxnSpPr>
        <p:spPr>
          <a:xfrm>
            <a:off x="8598817" y="250138"/>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33" name="Google Shape;33;p3">
            <a:hlinkClick/>
          </p:cNvPr>
          <p:cNvCxnSpPr/>
          <p:nvPr/>
        </p:nvCxnSpPr>
        <p:spPr>
          <a:xfrm>
            <a:off x="8598817" y="283925"/>
            <a:ext cx="216300" cy="0"/>
          </a:xfrm>
          <a:prstGeom prst="straightConnector1">
            <a:avLst/>
          </a:prstGeom>
          <a:noFill/>
          <a:ln cap="flat" cmpd="sng" w="9525">
            <a:solidFill>
              <a:srgbClr val="B7B7B7"/>
            </a:solidFill>
            <a:prstDash val="solid"/>
            <a:round/>
            <a:headEnd len="med" w="med" type="none"/>
            <a:tailEnd len="med" w="med"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grpSp>
        <p:nvGrpSpPr>
          <p:cNvPr id="35" name="Google Shape;35;p4"/>
          <p:cNvGrpSpPr/>
          <p:nvPr/>
        </p:nvGrpSpPr>
        <p:grpSpPr>
          <a:xfrm>
            <a:off x="830392" y="1191256"/>
            <a:ext cx="745763" cy="45826"/>
            <a:chOff x="4580561" y="2589004"/>
            <a:chExt cx="1064464" cy="25200"/>
          </a:xfrm>
        </p:grpSpPr>
        <p:sp>
          <p:nvSpPr>
            <p:cNvPr id="36" name="Google Shape;36;p4"/>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 name="Google Shape;38;p4"/>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39" name="Google Shape;39;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
        <p:nvSpPr>
          <p:cNvPr id="40" name="Google Shape;40;p4">
            <a:hlinkClick/>
          </p:cNvPr>
          <p:cNvSpPr/>
          <p:nvPr/>
        </p:nvSpPr>
        <p:spPr>
          <a:xfrm>
            <a:off x="8280450" y="0"/>
            <a:ext cx="863400" cy="454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4">
            <a:hlinkClick/>
          </p:cNvPr>
          <p:cNvCxnSpPr/>
          <p:nvPr/>
        </p:nvCxnSpPr>
        <p:spPr>
          <a:xfrm>
            <a:off x="8598817" y="216350"/>
            <a:ext cx="216300" cy="0"/>
          </a:xfrm>
          <a:prstGeom prst="straightConnector1">
            <a:avLst/>
          </a:prstGeom>
          <a:noFill/>
          <a:ln cap="flat" cmpd="sng" w="9525">
            <a:solidFill>
              <a:schemeClr val="lt2"/>
            </a:solidFill>
            <a:prstDash val="solid"/>
            <a:round/>
            <a:headEnd len="med" w="med" type="none"/>
            <a:tailEnd len="med" w="med" type="none"/>
          </a:ln>
        </p:spPr>
      </p:cxnSp>
      <p:cxnSp>
        <p:nvCxnSpPr>
          <p:cNvPr id="42" name="Google Shape;42;p4">
            <a:hlinkClick/>
          </p:cNvPr>
          <p:cNvCxnSpPr/>
          <p:nvPr/>
        </p:nvCxnSpPr>
        <p:spPr>
          <a:xfrm>
            <a:off x="8598817" y="250138"/>
            <a:ext cx="216300" cy="0"/>
          </a:xfrm>
          <a:prstGeom prst="straightConnector1">
            <a:avLst/>
          </a:prstGeom>
          <a:noFill/>
          <a:ln cap="flat" cmpd="sng" w="9525">
            <a:solidFill>
              <a:schemeClr val="lt2"/>
            </a:solidFill>
            <a:prstDash val="solid"/>
            <a:round/>
            <a:headEnd len="med" w="med" type="none"/>
            <a:tailEnd len="med" w="med" type="none"/>
          </a:ln>
        </p:spPr>
      </p:cxnSp>
      <p:cxnSp>
        <p:nvCxnSpPr>
          <p:cNvPr id="43" name="Google Shape;43;p4">
            <a:hlinkClick/>
          </p:cNvPr>
          <p:cNvCxnSpPr/>
          <p:nvPr/>
        </p:nvCxnSpPr>
        <p:spPr>
          <a:xfrm>
            <a:off x="8598817" y="283925"/>
            <a:ext cx="216300" cy="0"/>
          </a:xfrm>
          <a:prstGeom prst="straightConnector1">
            <a:avLst/>
          </a:prstGeom>
          <a:noFill/>
          <a:ln cap="flat" cmpd="sng" w="9525">
            <a:solidFill>
              <a:schemeClr val="lt2"/>
            </a:solidFill>
            <a:prstDash val="solid"/>
            <a:round/>
            <a:headEnd len="med" w="med" type="none"/>
            <a:tailEnd len="med" w="med"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4" name="Shape 44"/>
        <p:cNvGrpSpPr/>
        <p:nvPr/>
      </p:nvGrpSpPr>
      <p:grpSpPr>
        <a:xfrm>
          <a:off x="0" y="0"/>
          <a:ext cx="0" cy="0"/>
          <a:chOff x="0" y="0"/>
          <a:chExt cx="0" cy="0"/>
        </a:xfrm>
      </p:grpSpPr>
      <p:sp>
        <p:nvSpPr>
          <p:cNvPr id="45" name="Google Shape;45;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 name="Google Shape;46;p5"/>
          <p:cNvGrpSpPr/>
          <p:nvPr/>
        </p:nvGrpSpPr>
        <p:grpSpPr>
          <a:xfrm>
            <a:off x="830392" y="1191256"/>
            <a:ext cx="745763" cy="45826"/>
            <a:chOff x="4580561" y="2589004"/>
            <a:chExt cx="1064464" cy="25200"/>
          </a:xfrm>
        </p:grpSpPr>
        <p:sp>
          <p:nvSpPr>
            <p:cNvPr id="47" name="Google Shape;47;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 name="Google Shape;49;p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0" name="Google Shape;50;p5"/>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1" name="Google Shape;51;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52" name="Google Shape;52;p5">
            <a:hlinkClick/>
          </p:cNvPr>
          <p:cNvSpPr/>
          <p:nvPr/>
        </p:nvSpPr>
        <p:spPr>
          <a:xfrm>
            <a:off x="8280450" y="0"/>
            <a:ext cx="863400" cy="454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3" name="Google Shape;53;p5">
            <a:hlinkClick/>
          </p:cNvPr>
          <p:cNvCxnSpPr/>
          <p:nvPr/>
        </p:nvCxnSpPr>
        <p:spPr>
          <a:xfrm>
            <a:off x="8598817" y="216350"/>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54" name="Google Shape;54;p5">
            <a:hlinkClick/>
          </p:cNvPr>
          <p:cNvCxnSpPr/>
          <p:nvPr/>
        </p:nvCxnSpPr>
        <p:spPr>
          <a:xfrm>
            <a:off x="8598817" y="250138"/>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55" name="Google Shape;55;p5">
            <a:hlinkClick/>
          </p:cNvPr>
          <p:cNvCxnSpPr/>
          <p:nvPr/>
        </p:nvCxnSpPr>
        <p:spPr>
          <a:xfrm>
            <a:off x="8598817" y="283925"/>
            <a:ext cx="216300" cy="0"/>
          </a:xfrm>
          <a:prstGeom prst="straightConnector1">
            <a:avLst/>
          </a:prstGeom>
          <a:noFill/>
          <a:ln cap="flat" cmpd="sng" w="9525">
            <a:solidFill>
              <a:srgbClr val="B7B7B7"/>
            </a:solidFill>
            <a:prstDash val="solid"/>
            <a:round/>
            <a:headEnd len="med" w="med" type="none"/>
            <a:tailEnd len="med" w="med"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only">
  <p:cSld name="TITLE_AND_BODY_1">
    <p:spTree>
      <p:nvGrpSpPr>
        <p:cNvPr id="56" name="Shape 56"/>
        <p:cNvGrpSpPr/>
        <p:nvPr/>
      </p:nvGrpSpPr>
      <p:grpSpPr>
        <a:xfrm>
          <a:off x="0" y="0"/>
          <a:ext cx="0" cy="0"/>
          <a:chOff x="0" y="0"/>
          <a:chExt cx="0" cy="0"/>
        </a:xfrm>
      </p:grpSpPr>
      <p:sp>
        <p:nvSpPr>
          <p:cNvPr id="57" name="Google Shape;57;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59" name="Google Shape;59;p6">
            <a:hlinkClick/>
          </p:cNvPr>
          <p:cNvSpPr/>
          <p:nvPr/>
        </p:nvSpPr>
        <p:spPr>
          <a:xfrm>
            <a:off x="8280450" y="0"/>
            <a:ext cx="863400" cy="454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0" name="Google Shape;60;p6">
            <a:hlinkClick/>
          </p:cNvPr>
          <p:cNvCxnSpPr/>
          <p:nvPr/>
        </p:nvCxnSpPr>
        <p:spPr>
          <a:xfrm>
            <a:off x="8598817" y="216350"/>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61" name="Google Shape;61;p6">
            <a:hlinkClick/>
          </p:cNvPr>
          <p:cNvCxnSpPr/>
          <p:nvPr/>
        </p:nvCxnSpPr>
        <p:spPr>
          <a:xfrm>
            <a:off x="8598817" y="250138"/>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62" name="Google Shape;62;p6">
            <a:hlinkClick/>
          </p:cNvPr>
          <p:cNvCxnSpPr/>
          <p:nvPr/>
        </p:nvCxnSpPr>
        <p:spPr>
          <a:xfrm>
            <a:off x="8598817" y="283925"/>
            <a:ext cx="216300" cy="0"/>
          </a:xfrm>
          <a:prstGeom prst="straightConnector1">
            <a:avLst/>
          </a:prstGeom>
          <a:noFill/>
          <a:ln cap="flat" cmpd="sng" w="9525">
            <a:solidFill>
              <a:srgbClr val="B7B7B7"/>
            </a:solidFill>
            <a:prstDash val="solid"/>
            <a:round/>
            <a:headEnd len="med" w="med" type="none"/>
            <a:tailEnd len="med" w="med" type="none"/>
          </a:ln>
        </p:spPr>
      </p:cxnSp>
      <p:sp>
        <p:nvSpPr>
          <p:cNvPr id="63" name="Google Shape;63;p6"/>
          <p:cNvSpPr txBox="1"/>
          <p:nvPr>
            <p:ph idx="1" type="body"/>
          </p:nvPr>
        </p:nvSpPr>
        <p:spPr>
          <a:xfrm>
            <a:off x="729450" y="1068650"/>
            <a:ext cx="7688700" cy="10344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_alt2">
  <p:cSld name="TITLE_AND_BODY_1_1">
    <p:spTree>
      <p:nvGrpSpPr>
        <p:cNvPr id="64" name="Shape 64"/>
        <p:cNvGrpSpPr/>
        <p:nvPr/>
      </p:nvGrpSpPr>
      <p:grpSpPr>
        <a:xfrm>
          <a:off x="0" y="0"/>
          <a:ext cx="0" cy="0"/>
          <a:chOff x="0" y="0"/>
          <a:chExt cx="0" cy="0"/>
        </a:xfrm>
      </p:grpSpPr>
      <p:pic>
        <p:nvPicPr>
          <p:cNvPr descr="shutterstock_31891705.jpg" id="65" name="Google Shape;65;p7"/>
          <p:cNvPicPr preferRelativeResize="0"/>
          <p:nvPr/>
        </p:nvPicPr>
        <p:blipFill rotWithShape="1">
          <a:blip r:embed="rId2">
            <a:alphaModFix/>
          </a:blip>
          <a:srcRect b="11971" l="0" r="0" t="11971"/>
          <a:stretch/>
        </p:blipFill>
        <p:spPr>
          <a:xfrm>
            <a:off x="0" y="487825"/>
            <a:ext cx="9143999" cy="4655673"/>
          </a:xfrm>
          <a:prstGeom prst="rect">
            <a:avLst/>
          </a:prstGeom>
          <a:noFill/>
          <a:ln>
            <a:noFill/>
          </a:ln>
        </p:spPr>
      </p:pic>
      <p:sp>
        <p:nvSpPr>
          <p:cNvPr id="66" name="Google Shape;66;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
        <p:nvSpPr>
          <p:cNvPr id="68" name="Google Shape;68;p7">
            <a:hlinkClick/>
          </p:cNvPr>
          <p:cNvSpPr/>
          <p:nvPr/>
        </p:nvSpPr>
        <p:spPr>
          <a:xfrm>
            <a:off x="8280450" y="0"/>
            <a:ext cx="863400" cy="454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9" name="Google Shape;69;p7">
            <a:hlinkClick/>
          </p:cNvPr>
          <p:cNvCxnSpPr/>
          <p:nvPr/>
        </p:nvCxnSpPr>
        <p:spPr>
          <a:xfrm>
            <a:off x="8598817" y="216350"/>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70" name="Google Shape;70;p7">
            <a:hlinkClick/>
          </p:cNvPr>
          <p:cNvCxnSpPr/>
          <p:nvPr/>
        </p:nvCxnSpPr>
        <p:spPr>
          <a:xfrm>
            <a:off x="8598817" y="250138"/>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71" name="Google Shape;71;p7">
            <a:hlinkClick/>
          </p:cNvPr>
          <p:cNvCxnSpPr/>
          <p:nvPr/>
        </p:nvCxnSpPr>
        <p:spPr>
          <a:xfrm>
            <a:off x="8598817" y="283925"/>
            <a:ext cx="216300" cy="0"/>
          </a:xfrm>
          <a:prstGeom prst="straightConnector1">
            <a:avLst/>
          </a:prstGeom>
          <a:noFill/>
          <a:ln cap="flat" cmpd="sng" w="9525">
            <a:solidFill>
              <a:srgbClr val="B7B7B7"/>
            </a:solidFill>
            <a:prstDash val="solid"/>
            <a:round/>
            <a:headEnd len="med" w="med" type="none"/>
            <a:tailEnd len="med" w="med" type="none"/>
          </a:ln>
        </p:spPr>
      </p:cxnSp>
      <p:sp>
        <p:nvSpPr>
          <p:cNvPr id="72" name="Google Shape;72;p7"/>
          <p:cNvSpPr txBox="1"/>
          <p:nvPr>
            <p:ph type="title"/>
          </p:nvPr>
        </p:nvSpPr>
        <p:spPr>
          <a:xfrm>
            <a:off x="729450" y="2056375"/>
            <a:ext cx="5887500" cy="1518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3" name="Shape 73"/>
        <p:cNvGrpSpPr/>
        <p:nvPr/>
      </p:nvGrpSpPr>
      <p:grpSpPr>
        <a:xfrm>
          <a:off x="0" y="0"/>
          <a:ext cx="0" cy="0"/>
          <a:chOff x="0" y="0"/>
          <a:chExt cx="0" cy="0"/>
        </a:xfrm>
      </p:grpSpPr>
      <p:sp>
        <p:nvSpPr>
          <p:cNvPr id="74" name="Google Shape;74;p8"/>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 name="Google Shape;75;p8"/>
          <p:cNvGrpSpPr/>
          <p:nvPr/>
        </p:nvGrpSpPr>
        <p:grpSpPr>
          <a:xfrm>
            <a:off x="830392" y="1191256"/>
            <a:ext cx="745763" cy="45826"/>
            <a:chOff x="4580561" y="2589004"/>
            <a:chExt cx="1064464" cy="25200"/>
          </a:xfrm>
        </p:grpSpPr>
        <p:sp>
          <p:nvSpPr>
            <p:cNvPr id="76" name="Google Shape;76;p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 name="Google Shape;78;p8"/>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79" name="Google Shape;79;p8"/>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80" name="Google Shape;80;p8"/>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81" name="Google Shape;81;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82" name="Google Shape;82;p8">
            <a:hlinkClick/>
          </p:cNvPr>
          <p:cNvSpPr/>
          <p:nvPr/>
        </p:nvSpPr>
        <p:spPr>
          <a:xfrm>
            <a:off x="8280450" y="0"/>
            <a:ext cx="863400" cy="454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3" name="Google Shape;83;p8">
            <a:hlinkClick/>
          </p:cNvPr>
          <p:cNvCxnSpPr/>
          <p:nvPr/>
        </p:nvCxnSpPr>
        <p:spPr>
          <a:xfrm>
            <a:off x="8598817" y="216350"/>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84" name="Google Shape;84;p8">
            <a:hlinkClick/>
          </p:cNvPr>
          <p:cNvCxnSpPr/>
          <p:nvPr/>
        </p:nvCxnSpPr>
        <p:spPr>
          <a:xfrm>
            <a:off x="8598817" y="250138"/>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85" name="Google Shape;85;p8">
            <a:hlinkClick/>
          </p:cNvPr>
          <p:cNvCxnSpPr/>
          <p:nvPr/>
        </p:nvCxnSpPr>
        <p:spPr>
          <a:xfrm>
            <a:off x="8598817" y="283925"/>
            <a:ext cx="216300" cy="0"/>
          </a:xfrm>
          <a:prstGeom prst="straightConnector1">
            <a:avLst/>
          </a:prstGeom>
          <a:noFill/>
          <a:ln cap="flat" cmpd="sng" w="9525">
            <a:solidFill>
              <a:srgbClr val="B7B7B7"/>
            </a:solidFill>
            <a:prstDash val="solid"/>
            <a:round/>
            <a:headEnd len="med" w="med" type="none"/>
            <a:tailEnd len="med" w="med"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6" name="Shape 86"/>
        <p:cNvGrpSpPr/>
        <p:nvPr/>
      </p:nvGrpSpPr>
      <p:grpSpPr>
        <a:xfrm>
          <a:off x="0" y="0"/>
          <a:ext cx="0" cy="0"/>
          <a:chOff x="0" y="0"/>
          <a:chExt cx="0" cy="0"/>
        </a:xfrm>
      </p:grpSpPr>
      <p:sp>
        <p:nvSpPr>
          <p:cNvPr id="87" name="Google Shape;87;p9"/>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 name="Google Shape;88;p9"/>
          <p:cNvGrpSpPr/>
          <p:nvPr/>
        </p:nvGrpSpPr>
        <p:grpSpPr>
          <a:xfrm>
            <a:off x="830392" y="1191256"/>
            <a:ext cx="745763" cy="45826"/>
            <a:chOff x="4580561" y="2589004"/>
            <a:chExt cx="1064464" cy="25200"/>
          </a:xfrm>
        </p:grpSpPr>
        <p:sp>
          <p:nvSpPr>
            <p:cNvPr id="89" name="Google Shape;89;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 name="Google Shape;91;p9"/>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92" name="Google Shape;92;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93" name="Google Shape;93;p9">
            <a:hlinkClick/>
          </p:cNvPr>
          <p:cNvSpPr/>
          <p:nvPr/>
        </p:nvSpPr>
        <p:spPr>
          <a:xfrm>
            <a:off x="8280450" y="0"/>
            <a:ext cx="863400" cy="454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4" name="Google Shape;94;p9">
            <a:hlinkClick/>
          </p:cNvPr>
          <p:cNvCxnSpPr/>
          <p:nvPr/>
        </p:nvCxnSpPr>
        <p:spPr>
          <a:xfrm>
            <a:off x="8598817" y="216350"/>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95" name="Google Shape;95;p9">
            <a:hlinkClick/>
          </p:cNvPr>
          <p:cNvCxnSpPr/>
          <p:nvPr/>
        </p:nvCxnSpPr>
        <p:spPr>
          <a:xfrm>
            <a:off x="8598817" y="250138"/>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96" name="Google Shape;96;p9">
            <a:hlinkClick/>
          </p:cNvPr>
          <p:cNvCxnSpPr/>
          <p:nvPr/>
        </p:nvCxnSpPr>
        <p:spPr>
          <a:xfrm>
            <a:off x="8598817" y="283925"/>
            <a:ext cx="216300" cy="0"/>
          </a:xfrm>
          <a:prstGeom prst="straightConnector1">
            <a:avLst/>
          </a:prstGeom>
          <a:noFill/>
          <a:ln cap="flat" cmpd="sng" w="9525">
            <a:solidFill>
              <a:srgbClr val="B7B7B7"/>
            </a:solidFill>
            <a:prstDash val="solid"/>
            <a:round/>
            <a:headEnd len="med" w="med" type="none"/>
            <a:tailEnd len="med" w="med"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7" name="Shape 97"/>
        <p:cNvGrpSpPr/>
        <p:nvPr/>
      </p:nvGrpSpPr>
      <p:grpSpPr>
        <a:xfrm>
          <a:off x="0" y="0"/>
          <a:ext cx="0" cy="0"/>
          <a:chOff x="0" y="0"/>
          <a:chExt cx="0" cy="0"/>
        </a:xfrm>
      </p:grpSpPr>
      <p:sp>
        <p:nvSpPr>
          <p:cNvPr id="98" name="Google Shape;98;p10"/>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9" name="Google Shape;99;p10"/>
          <p:cNvGrpSpPr/>
          <p:nvPr/>
        </p:nvGrpSpPr>
        <p:grpSpPr>
          <a:xfrm>
            <a:off x="830392" y="1191256"/>
            <a:ext cx="745763" cy="45826"/>
            <a:chOff x="4580561" y="2589004"/>
            <a:chExt cx="1064464" cy="25200"/>
          </a:xfrm>
        </p:grpSpPr>
        <p:sp>
          <p:nvSpPr>
            <p:cNvPr id="100" name="Google Shape;100;p10"/>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0"/>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 name="Google Shape;102;p10"/>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103" name="Google Shape;103;p10"/>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4" name="Google Shape;104;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105" name="Google Shape;105;p10">
            <a:hlinkClick/>
          </p:cNvPr>
          <p:cNvSpPr/>
          <p:nvPr/>
        </p:nvSpPr>
        <p:spPr>
          <a:xfrm>
            <a:off x="8280450" y="0"/>
            <a:ext cx="863400" cy="454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6" name="Google Shape;106;p10">
            <a:hlinkClick/>
          </p:cNvPr>
          <p:cNvCxnSpPr/>
          <p:nvPr/>
        </p:nvCxnSpPr>
        <p:spPr>
          <a:xfrm>
            <a:off x="8598817" y="216350"/>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107" name="Google Shape;107;p10">
            <a:hlinkClick/>
          </p:cNvPr>
          <p:cNvCxnSpPr/>
          <p:nvPr/>
        </p:nvCxnSpPr>
        <p:spPr>
          <a:xfrm>
            <a:off x="8598817" y="250138"/>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108" name="Google Shape;108;p10">
            <a:hlinkClick/>
          </p:cNvPr>
          <p:cNvCxnSpPr/>
          <p:nvPr/>
        </p:nvCxnSpPr>
        <p:spPr>
          <a:xfrm>
            <a:off x="8598817" y="283925"/>
            <a:ext cx="216300" cy="0"/>
          </a:xfrm>
          <a:prstGeom prst="straightConnector1">
            <a:avLst/>
          </a:prstGeom>
          <a:noFill/>
          <a:ln cap="flat" cmpd="sng" w="9525">
            <a:solidFill>
              <a:srgbClr val="B7B7B7"/>
            </a:solidFill>
            <a:prstDash val="solid"/>
            <a:round/>
            <a:headEnd len="med" w="med" type="none"/>
            <a:tailEnd len="med" w="med"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8"/>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4800"/>
              <a:t>Business 101 Workshop Analysis</a:t>
            </a:r>
            <a:endParaRPr/>
          </a:p>
        </p:txBody>
      </p:sp>
      <p:sp>
        <p:nvSpPr>
          <p:cNvPr id="177" name="Google Shape;177;p18"/>
          <p:cNvSpPr txBox="1"/>
          <p:nvPr>
            <p:ph idx="4294967295" type="subTitle"/>
          </p:nvPr>
        </p:nvSpPr>
        <p:spPr>
          <a:xfrm>
            <a:off x="729563" y="2998272"/>
            <a:ext cx="4890900" cy="54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GB" sz="1400">
                <a:solidFill>
                  <a:schemeClr val="lt1"/>
                </a:solidFill>
              </a:rPr>
              <a:t>Evan Henley and Lara Bamberger</a:t>
            </a:r>
            <a:endParaRPr b="1" sz="14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7"/>
          <p:cNvSpPr txBox="1"/>
          <p:nvPr>
            <p:ph type="title"/>
          </p:nvPr>
        </p:nvSpPr>
        <p:spPr>
          <a:xfrm>
            <a:off x="727650" y="6143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1"/>
                </a:solidFill>
              </a:rPr>
              <a:t>Listening to Entrepreneurs</a:t>
            </a:r>
            <a:endParaRPr>
              <a:solidFill>
                <a:schemeClr val="lt1"/>
              </a:solidFill>
            </a:endParaRPr>
          </a:p>
        </p:txBody>
      </p:sp>
      <p:pic>
        <p:nvPicPr>
          <p:cNvPr id="228" name="Google Shape;228;p27"/>
          <p:cNvPicPr preferRelativeResize="0"/>
          <p:nvPr/>
        </p:nvPicPr>
        <p:blipFill>
          <a:blip r:embed="rId3">
            <a:alphaModFix/>
          </a:blip>
          <a:stretch>
            <a:fillRect/>
          </a:stretch>
        </p:blipFill>
        <p:spPr>
          <a:xfrm>
            <a:off x="2037900" y="1814125"/>
            <a:ext cx="4735526" cy="3184524"/>
          </a:xfrm>
          <a:prstGeom prst="rect">
            <a:avLst/>
          </a:prstGeom>
          <a:noFill/>
          <a:ln>
            <a:noFill/>
          </a:ln>
        </p:spPr>
      </p:pic>
      <p:sp>
        <p:nvSpPr>
          <p:cNvPr id="229" name="Google Shape;229;p27"/>
          <p:cNvSpPr txBox="1"/>
          <p:nvPr/>
        </p:nvSpPr>
        <p:spPr>
          <a:xfrm>
            <a:off x="4328825" y="1123950"/>
            <a:ext cx="4476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solidFill>
                  <a:schemeClr val="lt1"/>
                </a:solidFill>
                <a:latin typeface="Raleway"/>
                <a:ea typeface="Raleway"/>
                <a:cs typeface="Raleway"/>
                <a:sym typeface="Raleway"/>
              </a:rPr>
              <a:t>Students enjoyed listening to various owners of businesses</a:t>
            </a:r>
            <a:endParaRPr>
              <a:solidFill>
                <a:schemeClr val="lt1"/>
              </a:solidFill>
              <a:latin typeface="Raleway"/>
              <a:ea typeface="Raleway"/>
              <a:cs typeface="Raleway"/>
              <a:sym typeface="Ralewa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1"/>
                </a:solidFill>
              </a:rPr>
              <a:t>Glows</a:t>
            </a:r>
            <a:endParaRPr>
              <a:solidFill>
                <a:schemeClr val="lt1"/>
              </a:solidFill>
            </a:endParaRPr>
          </a:p>
        </p:txBody>
      </p:sp>
      <p:sp>
        <p:nvSpPr>
          <p:cNvPr id="235" name="Google Shape;235;p28"/>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lnSpc>
                <a:spcPct val="150000"/>
              </a:lnSpc>
              <a:spcBef>
                <a:spcPts val="0"/>
              </a:spcBef>
              <a:spcAft>
                <a:spcPts val="0"/>
              </a:spcAft>
              <a:buClr>
                <a:schemeClr val="lt1"/>
              </a:buClr>
              <a:buSzPts val="1300"/>
              <a:buChar char="●"/>
            </a:pPr>
            <a:r>
              <a:rPr lang="en-GB">
                <a:solidFill>
                  <a:schemeClr val="lt1"/>
                </a:solidFill>
              </a:rPr>
              <a:t>Drove people to a deeper understanding of ProsperUs’s mission </a:t>
            </a:r>
            <a:endParaRPr>
              <a:solidFill>
                <a:schemeClr val="lt1"/>
              </a:solidFill>
            </a:endParaRPr>
          </a:p>
          <a:p>
            <a:pPr indent="-311150" lvl="0" marL="457200" rtl="0" algn="l">
              <a:lnSpc>
                <a:spcPct val="150000"/>
              </a:lnSpc>
              <a:spcBef>
                <a:spcPts val="0"/>
              </a:spcBef>
              <a:spcAft>
                <a:spcPts val="0"/>
              </a:spcAft>
              <a:buClr>
                <a:schemeClr val="lt1"/>
              </a:buClr>
              <a:buSzPts val="1300"/>
              <a:buChar char="●"/>
            </a:pPr>
            <a:r>
              <a:rPr lang="en-GB">
                <a:solidFill>
                  <a:schemeClr val="lt1"/>
                </a:solidFill>
              </a:rPr>
              <a:t>Inspired participants to be even more passionate about helping </a:t>
            </a:r>
            <a:r>
              <a:rPr lang="en-GB">
                <a:solidFill>
                  <a:schemeClr val="lt1"/>
                </a:solidFill>
              </a:rPr>
              <a:t>their</a:t>
            </a:r>
            <a:r>
              <a:rPr lang="en-GB">
                <a:solidFill>
                  <a:schemeClr val="lt1"/>
                </a:solidFill>
              </a:rPr>
              <a:t> community</a:t>
            </a:r>
            <a:endParaRPr>
              <a:solidFill>
                <a:schemeClr val="lt1"/>
              </a:solidFill>
            </a:endParaRPr>
          </a:p>
          <a:p>
            <a:pPr indent="-311150" lvl="0" marL="457200" rtl="0" algn="l">
              <a:lnSpc>
                <a:spcPct val="150000"/>
              </a:lnSpc>
              <a:spcBef>
                <a:spcPts val="0"/>
              </a:spcBef>
              <a:spcAft>
                <a:spcPts val="0"/>
              </a:spcAft>
              <a:buClr>
                <a:schemeClr val="lt1"/>
              </a:buClr>
              <a:buSzPts val="1300"/>
              <a:buChar char="●"/>
            </a:pPr>
            <a:r>
              <a:rPr lang="en-GB">
                <a:solidFill>
                  <a:schemeClr val="lt1"/>
                </a:solidFill>
              </a:rPr>
              <a:t>Students enjoyed hearing from fellow entrepreneurs as well as </a:t>
            </a:r>
            <a:r>
              <a:rPr lang="en-GB">
                <a:solidFill>
                  <a:schemeClr val="lt1"/>
                </a:solidFill>
              </a:rPr>
              <a:t>various community resources</a:t>
            </a:r>
            <a:endParaRPr>
              <a:solidFill>
                <a:schemeClr val="lt1"/>
              </a:solidFill>
            </a:endParaRPr>
          </a:p>
          <a:p>
            <a:pPr indent="-311150" lvl="0" marL="457200" rtl="0" algn="l">
              <a:lnSpc>
                <a:spcPct val="150000"/>
              </a:lnSpc>
              <a:spcBef>
                <a:spcPts val="0"/>
              </a:spcBef>
              <a:spcAft>
                <a:spcPts val="0"/>
              </a:spcAft>
              <a:buClr>
                <a:schemeClr val="lt1"/>
              </a:buClr>
              <a:buSzPts val="1300"/>
              <a:buChar char="●"/>
            </a:pPr>
            <a:r>
              <a:rPr lang="en-GB">
                <a:solidFill>
                  <a:schemeClr val="lt1"/>
                </a:solidFill>
              </a:rPr>
              <a:t>The majority of students gained a thorough understanding of almost all of ProsperUs’s teaching goals </a:t>
            </a:r>
            <a:endParaRPr>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1"/>
                </a:solidFill>
              </a:rPr>
              <a:t>Grows</a:t>
            </a:r>
            <a:endParaRPr>
              <a:solidFill>
                <a:schemeClr val="lt1"/>
              </a:solidFill>
            </a:endParaRPr>
          </a:p>
        </p:txBody>
      </p:sp>
      <p:sp>
        <p:nvSpPr>
          <p:cNvPr id="241" name="Google Shape;241;p29"/>
          <p:cNvSpPr txBox="1"/>
          <p:nvPr>
            <p:ph idx="1" type="body"/>
          </p:nvPr>
        </p:nvSpPr>
        <p:spPr>
          <a:xfrm>
            <a:off x="727650" y="1853850"/>
            <a:ext cx="7688700" cy="2261100"/>
          </a:xfrm>
          <a:prstGeom prst="rect">
            <a:avLst/>
          </a:prstGeom>
        </p:spPr>
        <p:txBody>
          <a:bodyPr anchorCtr="0" anchor="t" bIns="91425" lIns="91425" spcFirstLastPara="1" rIns="91425" wrap="square" tIns="91425">
            <a:noAutofit/>
          </a:bodyPr>
          <a:lstStyle/>
          <a:p>
            <a:pPr indent="-311150" lvl="0" marL="457200" rtl="0" algn="l">
              <a:lnSpc>
                <a:spcPct val="150000"/>
              </a:lnSpc>
              <a:spcBef>
                <a:spcPts val="0"/>
              </a:spcBef>
              <a:spcAft>
                <a:spcPts val="0"/>
              </a:spcAft>
              <a:buClr>
                <a:schemeClr val="lt1"/>
              </a:buClr>
              <a:buSzPts val="1300"/>
              <a:buFont typeface="Raleway"/>
              <a:buChar char="●"/>
            </a:pPr>
            <a:r>
              <a:rPr lang="en-GB">
                <a:solidFill>
                  <a:schemeClr val="lt1"/>
                </a:solidFill>
                <a:latin typeface="Raleway"/>
                <a:ea typeface="Raleway"/>
                <a:cs typeface="Raleway"/>
                <a:sym typeface="Raleway"/>
              </a:rPr>
              <a:t>Length: there was consistent feedback that the workshops were on the longer side.</a:t>
            </a:r>
            <a:endParaRPr>
              <a:solidFill>
                <a:schemeClr val="lt1"/>
              </a:solidFill>
              <a:latin typeface="Raleway"/>
              <a:ea typeface="Raleway"/>
              <a:cs typeface="Raleway"/>
              <a:sym typeface="Raleway"/>
            </a:endParaRPr>
          </a:p>
          <a:p>
            <a:pPr indent="-311150" lvl="0" marL="457200" rtl="0" algn="l">
              <a:lnSpc>
                <a:spcPct val="150000"/>
              </a:lnSpc>
              <a:spcBef>
                <a:spcPts val="0"/>
              </a:spcBef>
              <a:spcAft>
                <a:spcPts val="0"/>
              </a:spcAft>
              <a:buClr>
                <a:schemeClr val="lt1"/>
              </a:buClr>
              <a:buSzPts val="1300"/>
              <a:buFont typeface="Raleway"/>
              <a:buChar char="●"/>
            </a:pPr>
            <a:r>
              <a:rPr lang="en-GB">
                <a:solidFill>
                  <a:schemeClr val="lt1"/>
                </a:solidFill>
                <a:latin typeface="Raleway"/>
                <a:ea typeface="Raleway"/>
                <a:cs typeface="Raleway"/>
                <a:sym typeface="Raleway"/>
              </a:rPr>
              <a:t>Focus/Understanding: Most people had a much stronger understanding on the more general, basic business information than some of the more complex, nuanced business principles. </a:t>
            </a:r>
            <a:endParaRPr>
              <a:solidFill>
                <a:schemeClr val="lt1"/>
              </a:solidFill>
              <a:latin typeface="Raleway"/>
              <a:ea typeface="Raleway"/>
              <a:cs typeface="Raleway"/>
              <a:sym typeface="Ralewa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1"/>
                </a:solidFill>
              </a:rPr>
              <a:t>Recommendations </a:t>
            </a:r>
            <a:endParaRPr>
              <a:solidFill>
                <a:schemeClr val="lt1"/>
              </a:solidFill>
            </a:endParaRPr>
          </a:p>
        </p:txBody>
      </p:sp>
      <p:sp>
        <p:nvSpPr>
          <p:cNvPr id="247" name="Google Shape;247;p30"/>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lt1"/>
              </a:buClr>
              <a:buSzPts val="1200"/>
              <a:buFont typeface="Raleway"/>
              <a:buChar char="●"/>
            </a:pPr>
            <a:r>
              <a:rPr lang="en-GB" sz="1200">
                <a:solidFill>
                  <a:schemeClr val="lt1"/>
                </a:solidFill>
                <a:latin typeface="Raleway"/>
                <a:ea typeface="Raleway"/>
                <a:cs typeface="Raleway"/>
                <a:sym typeface="Raleway"/>
              </a:rPr>
              <a:t>Length: We </a:t>
            </a:r>
            <a:r>
              <a:rPr lang="en-GB" sz="1200">
                <a:solidFill>
                  <a:schemeClr val="lt1"/>
                </a:solidFill>
                <a:latin typeface="Raleway"/>
                <a:ea typeface="Raleway"/>
                <a:cs typeface="Raleway"/>
                <a:sym typeface="Raleway"/>
              </a:rPr>
              <a:t>recommend</a:t>
            </a:r>
            <a:r>
              <a:rPr lang="en-GB" sz="1200">
                <a:solidFill>
                  <a:schemeClr val="lt1"/>
                </a:solidFill>
                <a:latin typeface="Raleway"/>
                <a:ea typeface="Raleway"/>
                <a:cs typeface="Raleway"/>
                <a:sym typeface="Raleway"/>
              </a:rPr>
              <a:t> dividing the sessions into 3-4 shorter sessions, especially when held in the virtual </a:t>
            </a:r>
            <a:r>
              <a:rPr lang="en-GB" sz="1200">
                <a:solidFill>
                  <a:schemeClr val="lt1"/>
                </a:solidFill>
                <a:latin typeface="Raleway"/>
                <a:ea typeface="Raleway"/>
                <a:cs typeface="Raleway"/>
                <a:sym typeface="Raleway"/>
              </a:rPr>
              <a:t>environment</a:t>
            </a:r>
            <a:r>
              <a:rPr lang="en-GB" sz="1200">
                <a:solidFill>
                  <a:schemeClr val="lt1"/>
                </a:solidFill>
                <a:latin typeface="Raleway"/>
                <a:ea typeface="Raleway"/>
                <a:cs typeface="Raleway"/>
                <a:sym typeface="Raleway"/>
              </a:rPr>
              <a:t>.</a:t>
            </a:r>
            <a:endParaRPr sz="1200">
              <a:solidFill>
                <a:schemeClr val="lt1"/>
              </a:solidFill>
              <a:latin typeface="Raleway"/>
              <a:ea typeface="Raleway"/>
              <a:cs typeface="Raleway"/>
              <a:sym typeface="Raleway"/>
            </a:endParaRPr>
          </a:p>
          <a:p>
            <a:pPr indent="-304800" lvl="0" marL="457200" rtl="0" algn="l">
              <a:lnSpc>
                <a:spcPct val="150000"/>
              </a:lnSpc>
              <a:spcBef>
                <a:spcPts val="0"/>
              </a:spcBef>
              <a:spcAft>
                <a:spcPts val="0"/>
              </a:spcAft>
              <a:buClr>
                <a:schemeClr val="lt1"/>
              </a:buClr>
              <a:buSzPts val="1200"/>
              <a:buFont typeface="Raleway"/>
              <a:buChar char="●"/>
            </a:pPr>
            <a:r>
              <a:rPr lang="en-GB" sz="1200">
                <a:solidFill>
                  <a:schemeClr val="lt1"/>
                </a:solidFill>
                <a:latin typeface="Raleway"/>
                <a:ea typeface="Raleway"/>
                <a:cs typeface="Raleway"/>
                <a:sym typeface="Raleway"/>
              </a:rPr>
              <a:t>Review: We recommend sharing the recording if everyone feels comfortable with this, and if not sending out the presentation and other materials provided.</a:t>
            </a:r>
            <a:endParaRPr sz="1200">
              <a:solidFill>
                <a:schemeClr val="lt1"/>
              </a:solidFill>
              <a:latin typeface="Raleway"/>
              <a:ea typeface="Raleway"/>
              <a:cs typeface="Raleway"/>
              <a:sym typeface="Raleway"/>
            </a:endParaRPr>
          </a:p>
          <a:p>
            <a:pPr indent="-304800" lvl="0" marL="457200" rtl="0" algn="l">
              <a:lnSpc>
                <a:spcPct val="150000"/>
              </a:lnSpc>
              <a:spcBef>
                <a:spcPts val="0"/>
              </a:spcBef>
              <a:spcAft>
                <a:spcPts val="0"/>
              </a:spcAft>
              <a:buClr>
                <a:schemeClr val="lt1"/>
              </a:buClr>
              <a:buSzPts val="1200"/>
              <a:buFont typeface="Raleway"/>
              <a:buChar char="●"/>
            </a:pPr>
            <a:r>
              <a:rPr lang="en-GB" sz="1200">
                <a:solidFill>
                  <a:schemeClr val="lt1"/>
                </a:solidFill>
                <a:latin typeface="Raleway"/>
                <a:ea typeface="Raleway"/>
                <a:cs typeface="Raleway"/>
                <a:sym typeface="Raleway"/>
              </a:rPr>
              <a:t>Follow Up: With the follow up survey, we recommend giving the participants the option to set up one-on-one follow ups to review concepts they want to further discuss.</a:t>
            </a:r>
            <a:endParaRPr sz="1200">
              <a:solidFill>
                <a:schemeClr val="lt1"/>
              </a:solidFill>
              <a:latin typeface="Raleway"/>
              <a:ea typeface="Raleway"/>
              <a:cs typeface="Raleway"/>
              <a:sym typeface="Raleway"/>
            </a:endParaRPr>
          </a:p>
          <a:p>
            <a:pPr indent="-304800" lvl="0" marL="457200" rtl="0" algn="l">
              <a:lnSpc>
                <a:spcPct val="150000"/>
              </a:lnSpc>
              <a:spcBef>
                <a:spcPts val="0"/>
              </a:spcBef>
              <a:spcAft>
                <a:spcPts val="0"/>
              </a:spcAft>
              <a:buClr>
                <a:schemeClr val="lt1"/>
              </a:buClr>
              <a:buSzPts val="1200"/>
              <a:buFont typeface="Raleway"/>
              <a:buChar char="●"/>
            </a:pPr>
            <a:r>
              <a:rPr lang="en-GB" sz="1200">
                <a:solidFill>
                  <a:schemeClr val="lt1"/>
                </a:solidFill>
                <a:latin typeface="Raleway"/>
                <a:ea typeface="Raleway"/>
                <a:cs typeface="Raleway"/>
                <a:sym typeface="Raleway"/>
              </a:rPr>
              <a:t>Focus: We recommend that more time and focus is dedicated to the more complex, nuanced business principles so that the entrepreneurs can take away more actionable steps. </a:t>
            </a:r>
            <a:endParaRPr sz="1200">
              <a:solidFill>
                <a:schemeClr val="lt1"/>
              </a:solidFill>
              <a:latin typeface="Raleway"/>
              <a:ea typeface="Raleway"/>
              <a:cs typeface="Raleway"/>
              <a:sym typeface="Raleway"/>
            </a:endParaRPr>
          </a:p>
          <a:p>
            <a:pPr indent="0" lvl="0" marL="457200" rtl="0" algn="l">
              <a:lnSpc>
                <a:spcPct val="150000"/>
              </a:lnSpc>
              <a:spcBef>
                <a:spcPts val="1600"/>
              </a:spcBef>
              <a:spcAft>
                <a:spcPts val="1600"/>
              </a:spcAft>
              <a:buNone/>
            </a:pPr>
            <a:r>
              <a:t/>
            </a:r>
            <a:endParaRPr sz="1200">
              <a:solidFill>
                <a:schemeClr val="lt1"/>
              </a:solidFill>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1"/>
                </a:solidFill>
              </a:rPr>
              <a:t>Basic Participant Information</a:t>
            </a:r>
            <a:endParaRPr>
              <a:solidFill>
                <a:schemeClr val="lt1"/>
              </a:solidFill>
            </a:endParaRPr>
          </a:p>
          <a:p>
            <a:pPr indent="0" lvl="0" marL="0" rtl="0" algn="l">
              <a:spcBef>
                <a:spcPts val="0"/>
              </a:spcBef>
              <a:spcAft>
                <a:spcPts val="0"/>
              </a:spcAft>
              <a:buNone/>
            </a:pPr>
            <a:r>
              <a:t/>
            </a:r>
            <a:endParaRPr/>
          </a:p>
        </p:txBody>
      </p:sp>
      <p:sp>
        <p:nvSpPr>
          <p:cNvPr id="183" name="Google Shape;183;p19"/>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lt1"/>
              </a:buClr>
              <a:buSzPts val="1800"/>
              <a:buFont typeface="Raleway"/>
              <a:buChar char="●"/>
            </a:pPr>
            <a:r>
              <a:rPr lang="en-GB" sz="1800">
                <a:solidFill>
                  <a:schemeClr val="lt1"/>
                </a:solidFill>
                <a:latin typeface="Raleway"/>
                <a:ea typeface="Raleway"/>
                <a:cs typeface="Raleway"/>
                <a:sym typeface="Raleway"/>
              </a:rPr>
              <a:t>Total sign-ups who actually attended the workshop: 20/38 or 52.6%</a:t>
            </a:r>
            <a:endParaRPr sz="1800">
              <a:solidFill>
                <a:schemeClr val="lt1"/>
              </a:solidFill>
              <a:latin typeface="Raleway"/>
              <a:ea typeface="Raleway"/>
              <a:cs typeface="Raleway"/>
              <a:sym typeface="Raleway"/>
            </a:endParaRPr>
          </a:p>
          <a:p>
            <a:pPr indent="-342900" lvl="0" marL="457200" rtl="0" algn="l">
              <a:spcBef>
                <a:spcPts val="0"/>
              </a:spcBef>
              <a:spcAft>
                <a:spcPts val="0"/>
              </a:spcAft>
              <a:buClr>
                <a:schemeClr val="lt1"/>
              </a:buClr>
              <a:buSzPts val="1800"/>
              <a:buFont typeface="Raleway"/>
              <a:buChar char="●"/>
            </a:pPr>
            <a:r>
              <a:rPr lang="en-GB" sz="1800">
                <a:solidFill>
                  <a:schemeClr val="lt1"/>
                </a:solidFill>
                <a:latin typeface="Raleway"/>
                <a:ea typeface="Raleway"/>
                <a:cs typeface="Raleway"/>
                <a:sym typeface="Raleway"/>
              </a:rPr>
              <a:t>Those referred who actually attended: 4/30 or 13.3%</a:t>
            </a:r>
            <a:endParaRPr sz="1800">
              <a:solidFill>
                <a:schemeClr val="lt1"/>
              </a:solidFill>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0"/>
          <p:cNvSpPr txBox="1"/>
          <p:nvPr>
            <p:ph type="title"/>
          </p:nvPr>
        </p:nvSpPr>
        <p:spPr>
          <a:xfrm>
            <a:off x="727800" y="1328875"/>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ProsperUs Specific Analysis</a:t>
            </a:r>
            <a:endParaRPr/>
          </a:p>
          <a:p>
            <a:pPr indent="0" lvl="0" marL="0" rtl="0" algn="l">
              <a:spcBef>
                <a:spcPts val="0"/>
              </a:spcBef>
              <a:spcAft>
                <a:spcPts val="0"/>
              </a:spcAft>
              <a:buNone/>
            </a:pPr>
            <a:r>
              <a:t/>
            </a:r>
            <a:endParaRPr/>
          </a:p>
          <a:p>
            <a:pPr indent="0" lvl="0" marL="0" rtl="0" algn="ctr">
              <a:spcBef>
                <a:spcPts val="0"/>
              </a:spcBef>
              <a:spcAft>
                <a:spcPts val="0"/>
              </a:spcAft>
              <a:buNone/>
            </a:pPr>
            <a:r>
              <a:rPr b="0" lang="en-GB" sz="1400">
                <a:latin typeface="Lato"/>
                <a:ea typeface="Lato"/>
                <a:cs typeface="Lato"/>
                <a:sym typeface="Lato"/>
              </a:rPr>
              <a:t>Overall, students are very satisfied with ProsperUS and have developed a deeper understanding of its mission. </a:t>
            </a:r>
            <a:endParaRPr b="0" sz="1400">
              <a:latin typeface="Lato"/>
              <a:ea typeface="Lato"/>
              <a:cs typeface="Lato"/>
              <a:sym typeface="Lato"/>
            </a:endParaRPr>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 name="Shape 192"/>
        <p:cNvGrpSpPr/>
        <p:nvPr/>
      </p:nvGrpSpPr>
      <p:grpSpPr>
        <a:xfrm>
          <a:off x="0" y="0"/>
          <a:ext cx="0" cy="0"/>
          <a:chOff x="0" y="0"/>
          <a:chExt cx="0" cy="0"/>
        </a:xfrm>
      </p:grpSpPr>
      <p:sp>
        <p:nvSpPr>
          <p:cNvPr id="193" name="Google Shape;193;p21"/>
          <p:cNvSpPr/>
          <p:nvPr/>
        </p:nvSpPr>
        <p:spPr>
          <a:xfrm>
            <a:off x="8172600" y="0"/>
            <a:ext cx="971400" cy="560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4" name="Google Shape;194;p21"/>
          <p:cNvPicPr preferRelativeResize="0"/>
          <p:nvPr/>
        </p:nvPicPr>
        <p:blipFill>
          <a:blip r:embed="rId3">
            <a:alphaModFix/>
          </a:blip>
          <a:stretch>
            <a:fillRect/>
          </a:stretch>
        </p:blipFill>
        <p:spPr>
          <a:xfrm>
            <a:off x="0" y="648124"/>
            <a:ext cx="9144003" cy="407640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2"/>
          <p:cNvSpPr txBox="1"/>
          <p:nvPr>
            <p:ph type="title"/>
          </p:nvPr>
        </p:nvSpPr>
        <p:spPr>
          <a:xfrm>
            <a:off x="727800" y="1328875"/>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Basic of Business Feedback</a:t>
            </a:r>
            <a:endParaRPr/>
          </a:p>
          <a:p>
            <a:pPr indent="0" lvl="0" marL="0" rtl="0" algn="l">
              <a:spcBef>
                <a:spcPts val="0"/>
              </a:spcBef>
              <a:spcAft>
                <a:spcPts val="0"/>
              </a:spcAft>
              <a:buNone/>
            </a:pPr>
            <a:r>
              <a:t/>
            </a:r>
            <a:endParaRPr/>
          </a:p>
          <a:p>
            <a:pPr indent="0" lvl="0" marL="0" rtl="0" algn="ctr">
              <a:spcBef>
                <a:spcPts val="0"/>
              </a:spcBef>
              <a:spcAft>
                <a:spcPts val="0"/>
              </a:spcAft>
              <a:buNone/>
            </a:pPr>
            <a:r>
              <a:rPr b="0" lang="en-GB" sz="1400">
                <a:latin typeface="Lato"/>
                <a:ea typeface="Lato"/>
                <a:cs typeface="Lato"/>
                <a:sym typeface="Lato"/>
              </a:rPr>
              <a:t>Overall, students developed a much stronger understanding of starting a business, general business models, overcoming obstacles as entrepreneurs, and other basics of business.</a:t>
            </a:r>
            <a:endParaRPr b="0" sz="1400">
              <a:latin typeface="Lato"/>
              <a:ea typeface="Lato"/>
              <a:cs typeface="Lato"/>
              <a:sym typeface="Lato"/>
            </a:endParaRPr>
          </a:p>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3" name="Shape 203"/>
        <p:cNvGrpSpPr/>
        <p:nvPr/>
      </p:nvGrpSpPr>
      <p:grpSpPr>
        <a:xfrm>
          <a:off x="0" y="0"/>
          <a:ext cx="0" cy="0"/>
          <a:chOff x="0" y="0"/>
          <a:chExt cx="0" cy="0"/>
        </a:xfrm>
      </p:grpSpPr>
      <p:sp>
        <p:nvSpPr>
          <p:cNvPr id="204" name="Google Shape;204;p23"/>
          <p:cNvSpPr txBox="1"/>
          <p:nvPr>
            <p:ph type="title"/>
          </p:nvPr>
        </p:nvSpPr>
        <p:spPr>
          <a:xfrm>
            <a:off x="727800" y="1328875"/>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5" name="Google Shape;205;p23"/>
          <p:cNvSpPr/>
          <p:nvPr/>
        </p:nvSpPr>
        <p:spPr>
          <a:xfrm>
            <a:off x="8253575" y="0"/>
            <a:ext cx="890400" cy="45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6" name="Google Shape;206;p23"/>
          <p:cNvPicPr preferRelativeResize="0"/>
          <p:nvPr/>
        </p:nvPicPr>
        <p:blipFill rotWithShape="1">
          <a:blip r:embed="rId3">
            <a:alphaModFix/>
          </a:blip>
          <a:srcRect b="982" l="297" r="624" t="815"/>
          <a:stretch/>
        </p:blipFill>
        <p:spPr>
          <a:xfrm>
            <a:off x="27400" y="225075"/>
            <a:ext cx="9060000" cy="4732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0" name="Shape 210"/>
        <p:cNvGrpSpPr/>
        <p:nvPr/>
      </p:nvGrpSpPr>
      <p:grpSpPr>
        <a:xfrm>
          <a:off x="0" y="0"/>
          <a:ext cx="0" cy="0"/>
          <a:chOff x="0" y="0"/>
          <a:chExt cx="0" cy="0"/>
        </a:xfrm>
      </p:grpSpPr>
      <p:sp>
        <p:nvSpPr>
          <p:cNvPr id="211" name="Google Shape;211;p24"/>
          <p:cNvSpPr/>
          <p:nvPr/>
        </p:nvSpPr>
        <p:spPr>
          <a:xfrm>
            <a:off x="8247600" y="0"/>
            <a:ext cx="896400" cy="687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2" name="Google Shape;212;p24"/>
          <p:cNvPicPr preferRelativeResize="0"/>
          <p:nvPr/>
        </p:nvPicPr>
        <p:blipFill>
          <a:blip r:embed="rId3">
            <a:alphaModFix/>
          </a:blip>
          <a:stretch>
            <a:fillRect/>
          </a:stretch>
        </p:blipFill>
        <p:spPr>
          <a:xfrm>
            <a:off x="0" y="0"/>
            <a:ext cx="8817451" cy="5143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5"/>
          <p:cNvSpPr txBox="1"/>
          <p:nvPr>
            <p:ph type="title"/>
          </p:nvPr>
        </p:nvSpPr>
        <p:spPr>
          <a:xfrm>
            <a:off x="727800" y="1328875"/>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Advanced Business Topics</a:t>
            </a:r>
            <a:endParaRPr/>
          </a:p>
          <a:p>
            <a:pPr indent="0" lvl="0" marL="0" rtl="0" algn="l">
              <a:spcBef>
                <a:spcPts val="0"/>
              </a:spcBef>
              <a:spcAft>
                <a:spcPts val="0"/>
              </a:spcAft>
              <a:buNone/>
            </a:pPr>
            <a:r>
              <a:t/>
            </a:r>
            <a:endParaRPr/>
          </a:p>
          <a:p>
            <a:pPr indent="0" lvl="0" marL="0" rtl="0" algn="ctr">
              <a:spcBef>
                <a:spcPts val="0"/>
              </a:spcBef>
              <a:spcAft>
                <a:spcPts val="0"/>
              </a:spcAft>
              <a:buNone/>
            </a:pPr>
            <a:r>
              <a:rPr lang="en-GB" sz="1400">
                <a:latin typeface="Lato"/>
                <a:ea typeface="Lato"/>
                <a:cs typeface="Lato"/>
                <a:sym typeface="Lato"/>
              </a:rPr>
              <a:t>With some of these more advanced, complex business topics, all participants greatly benefited by becoming more familiarized with the topics, but we found that more participants felt that they had lingering questions and were still a little unclear.</a:t>
            </a:r>
            <a:endParaRPr sz="1400">
              <a:latin typeface="Lato"/>
              <a:ea typeface="Lato"/>
              <a:cs typeface="Lato"/>
              <a:sym typeface="Lato"/>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1" name="Shape 221"/>
        <p:cNvGrpSpPr/>
        <p:nvPr/>
      </p:nvGrpSpPr>
      <p:grpSpPr>
        <a:xfrm>
          <a:off x="0" y="0"/>
          <a:ext cx="0" cy="0"/>
          <a:chOff x="0" y="0"/>
          <a:chExt cx="0" cy="0"/>
        </a:xfrm>
      </p:grpSpPr>
      <p:pic>
        <p:nvPicPr>
          <p:cNvPr id="222" name="Google Shape;222;p26"/>
          <p:cNvPicPr preferRelativeResize="0"/>
          <p:nvPr/>
        </p:nvPicPr>
        <p:blipFill>
          <a:blip r:embed="rId3">
            <a:alphaModFix/>
          </a:blip>
          <a:stretch>
            <a:fillRect/>
          </a:stretch>
        </p:blipFill>
        <p:spPr>
          <a:xfrm>
            <a:off x="0" y="8"/>
            <a:ext cx="9144000" cy="483058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DF3DD4F8771444A2390FE4930F624A" ma:contentTypeVersion="13" ma:contentTypeDescription="Create a new document." ma:contentTypeScope="" ma:versionID="01853c786377b8341b3a3c96e3acf6d7">
  <xsd:schema xmlns:xsd="http://www.w3.org/2001/XMLSchema" xmlns:xs="http://www.w3.org/2001/XMLSchema" xmlns:p="http://schemas.microsoft.com/office/2006/metadata/properties" xmlns:ns2="22382435-a2dc-4f47-ac2c-090a6ebd3a50" xmlns:ns3="4d2f2865-3284-444c-992e-2db1404bcd50" targetNamespace="http://schemas.microsoft.com/office/2006/metadata/properties" ma:root="true" ma:fieldsID="6fb238dabc21044d6143095e80f0e1d7" ns2:_="" ns3:_="">
    <xsd:import namespace="22382435-a2dc-4f47-ac2c-090a6ebd3a50"/>
    <xsd:import namespace="4d2f2865-3284-444c-992e-2db1404bcd5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382435-a2dc-4f47-ac2c-090a6ebd3a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d2f2865-3284-444c-992e-2db1404bcd5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0C37C8-F542-4289-9010-144AA2CCB88C}"/>
</file>

<file path=customXml/itemProps2.xml><?xml version="1.0" encoding="utf-8"?>
<ds:datastoreItem xmlns:ds="http://schemas.openxmlformats.org/officeDocument/2006/customXml" ds:itemID="{9A465210-E414-455E-A1F5-2727FFE34074}"/>
</file>

<file path=customXml/itemProps3.xml><?xml version="1.0" encoding="utf-8"?>
<ds:datastoreItem xmlns:ds="http://schemas.openxmlformats.org/officeDocument/2006/customXml" ds:itemID="{43E57D6B-19FF-4D90-ABBC-C2E6EC2737C4}"/>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0x01010013DF3DD4F8771444A2390FE4930F624A</vt:lpwstr>
  </property>
</Properties>
</file>