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A321"/>
    <a:srgbClr val="EFC325"/>
    <a:srgbClr val="E9C529"/>
    <a:srgbClr val="0C6D82"/>
    <a:srgbClr val="306780"/>
    <a:srgbClr val="6B6193"/>
    <a:srgbClr val="403474"/>
    <a:srgbClr val="6F0066"/>
    <a:srgbClr val="F2BC21"/>
    <a:srgbClr val="E861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16DA210-FB5B-4158-B5E0-FEB733F419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4656" autoAdjust="0"/>
  </p:normalViewPr>
  <p:slideViewPr>
    <p:cSldViewPr snapToGrid="0" showGuides="1">
      <p:cViewPr varScale="1">
        <p:scale>
          <a:sx n="96" d="100"/>
          <a:sy n="96" d="100"/>
        </p:scale>
        <p:origin x="100" y="1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946843-D728-40C3-A235-5106A1741A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FA6704-C5B9-427A-B786-BF9D9A6F1B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467223B-3EA1-4C33-B934-FE8908DA0F68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5E4186-AC94-42CF-A09B-E291117BAB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BE12EB-D4BD-49CA-9FC4-5C9A4F4F7E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371C06-22B2-4805-8A74-E63609FE6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58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88AEBD5-8370-46D7-B855-682A6B1AF981}" type="datetimeFigureOut">
              <a:rPr lang="en-US" noProof="0" smtClean="0"/>
              <a:t>7/18/2019</a:t>
            </a:fld>
            <a:endParaRPr lang="en-US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A14970C-3301-4DD8-87C8-448E3F893981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372839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970C-3301-4DD8-87C8-448E3F8939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59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69A71A3-950D-4899-B79B-35F2758BD331}"/>
              </a:ext>
            </a:extLst>
          </p:cNvPr>
          <p:cNvGrpSpPr/>
          <p:nvPr userDrawn="1"/>
        </p:nvGrpSpPr>
        <p:grpSpPr>
          <a:xfrm>
            <a:off x="0" y="1207336"/>
            <a:ext cx="12192000" cy="4467863"/>
            <a:chOff x="0" y="1207336"/>
            <a:chExt cx="12192000" cy="4467863"/>
          </a:xfrm>
        </p:grpSpPr>
        <p:sp>
          <p:nvSpPr>
            <p:cNvPr id="33" name="Flowchart: Delay 24">
              <a:extLst>
                <a:ext uri="{FF2B5EF4-FFF2-40B4-BE49-F238E27FC236}">
                  <a16:creationId xmlns:a16="http://schemas.microsoft.com/office/drawing/2014/main" id="{928187B2-0394-40AE-9F9C-6682AC71596C}"/>
                </a:ext>
              </a:extLst>
            </p:cNvPr>
            <p:cNvSpPr/>
            <p:nvPr userDrawn="1"/>
          </p:nvSpPr>
          <p:spPr>
            <a:xfrm flipH="1">
              <a:off x="2613003" y="3441616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5" name="Flowchart: Delay 24">
              <a:extLst>
                <a:ext uri="{FF2B5EF4-FFF2-40B4-BE49-F238E27FC236}">
                  <a16:creationId xmlns:a16="http://schemas.microsoft.com/office/drawing/2014/main" id="{355D9AC9-E7B7-459E-925B-0047C675B750}"/>
                </a:ext>
              </a:extLst>
            </p:cNvPr>
            <p:cNvSpPr/>
            <p:nvPr userDrawn="1"/>
          </p:nvSpPr>
          <p:spPr>
            <a:xfrm>
              <a:off x="9491472" y="1379494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302FB5C-BDE1-4891-8E91-CB3F868629BB}"/>
                </a:ext>
              </a:extLst>
            </p:cNvPr>
            <p:cNvSpPr/>
            <p:nvPr userDrawn="1"/>
          </p:nvSpPr>
          <p:spPr>
            <a:xfrm>
              <a:off x="4416552" y="1207336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rgbClr val="BAC82F"/>
                </a:gs>
                <a:gs pos="100000">
                  <a:srgbClr val="0C6D82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09DE4F0-7E7E-4423-A407-CD6485ACBB4F}"/>
                </a:ext>
              </a:extLst>
            </p:cNvPr>
            <p:cNvSpPr/>
            <p:nvPr userDrawn="1"/>
          </p:nvSpPr>
          <p:spPr>
            <a:xfrm>
              <a:off x="0" y="1207336"/>
              <a:ext cx="4416552" cy="356616"/>
            </a:xfrm>
            <a:prstGeom prst="rect">
              <a:avLst/>
            </a:prstGeom>
            <a:gradFill flip="none" rotWithShape="1">
              <a:gsLst>
                <a:gs pos="0">
                  <a:srgbClr val="F2C020"/>
                </a:gs>
                <a:gs pos="100000">
                  <a:srgbClr val="BAC82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ED74833-8EE3-4FA9-B6D2-03710E410482}"/>
                </a:ext>
              </a:extLst>
            </p:cNvPr>
            <p:cNvSpPr/>
            <p:nvPr userDrawn="1"/>
          </p:nvSpPr>
          <p:spPr>
            <a:xfrm>
              <a:off x="4416552" y="3269385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4005B59-B78D-469E-BAA4-E7B2A61E103D}"/>
                </a:ext>
              </a:extLst>
            </p:cNvPr>
            <p:cNvSpPr/>
            <p:nvPr userDrawn="1"/>
          </p:nvSpPr>
          <p:spPr>
            <a:xfrm>
              <a:off x="4414968" y="5318583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52000">
                  <a:schemeClr val="accent3"/>
                </a:gs>
                <a:gs pos="100000">
                  <a:srgbClr val="F2C02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0BE4BEF-834D-4D0F-8E96-F1F8E6600C46}"/>
                </a:ext>
              </a:extLst>
            </p:cNvPr>
            <p:cNvSpPr/>
            <p:nvPr userDrawn="1"/>
          </p:nvSpPr>
          <p:spPr>
            <a:xfrm>
              <a:off x="9448800" y="5317275"/>
              <a:ext cx="2743200" cy="356616"/>
            </a:xfrm>
            <a:prstGeom prst="rect">
              <a:avLst/>
            </a:prstGeom>
            <a:gradFill flip="none" rotWithShape="1">
              <a:gsLst>
                <a:gs pos="0">
                  <a:schemeClr val="accent5"/>
                </a:gs>
                <a:gs pos="100000">
                  <a:srgbClr val="F2C02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A4D6C00-E83E-4187-903F-A0A515BA93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2638" y="2079876"/>
            <a:ext cx="3052087" cy="1475598"/>
          </a:xfr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US" noProof="0"/>
              <a:t>CLICK TO EDIT</a:t>
            </a:r>
            <a:br>
              <a:rPr lang="en-US" noProof="0"/>
            </a:br>
            <a:r>
              <a:rPr lang="en-US" noProof="0"/>
              <a:t>MASTER TITLE</a:t>
            </a:r>
            <a:br>
              <a:rPr lang="en-US" noProof="0"/>
            </a:br>
            <a:r>
              <a:rPr lang="en-US" noProof="0"/>
              <a:t>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0F0DE95-4ED7-482F-BB4E-C1238B352D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1963" y="3587769"/>
            <a:ext cx="1726129" cy="29159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 b="1" i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20XX-20XX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F135EA3-D982-467F-B90A-B791DFDDA8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1963" y="3927199"/>
            <a:ext cx="1726129" cy="37857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3 Years Plan</a:t>
            </a:r>
          </a:p>
        </p:txBody>
      </p:sp>
      <p:sp>
        <p:nvSpPr>
          <p:cNvPr id="106" name="Picture Placeholder 104">
            <a:extLst>
              <a:ext uri="{FF2B5EF4-FFF2-40B4-BE49-F238E27FC236}">
                <a16:creationId xmlns:a16="http://schemas.microsoft.com/office/drawing/2014/main" id="{4580320F-7723-4672-AB19-22C87ECD53D3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461963" y="5725379"/>
            <a:ext cx="950912" cy="685800"/>
          </a:xfrm>
          <a:ln w="3556">
            <a:solidFill>
              <a:srgbClr val="454D55"/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Drag picture to placeholder or click icon to add</a:t>
            </a:r>
          </a:p>
        </p:txBody>
      </p:sp>
      <p:sp>
        <p:nvSpPr>
          <p:cNvPr id="108" name="Text Placeholder 42">
            <a:extLst>
              <a:ext uri="{FF2B5EF4-FFF2-40B4-BE49-F238E27FC236}">
                <a16:creationId xmlns:a16="http://schemas.microsoft.com/office/drawing/2014/main" id="{F6CA33C8-1786-4D07-8C52-AE1469894B67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2565129" y="863644"/>
            <a:ext cx="1044000" cy="1044000"/>
          </a:xfrm>
          <a:prstGeom prst="ellipse">
            <a:avLst/>
          </a:prstGeom>
          <a:solidFill>
            <a:srgbClr val="BAC82F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44" name="Text Placeholder 42">
            <a:extLst>
              <a:ext uri="{FF2B5EF4-FFF2-40B4-BE49-F238E27FC236}">
                <a16:creationId xmlns:a16="http://schemas.microsoft.com/office/drawing/2014/main" id="{62E3BBD0-72BD-45D7-BE15-8B93AFB862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14968" y="84398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rgbClr val="BAC82F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Q1</a:t>
            </a:r>
          </a:p>
        </p:txBody>
      </p:sp>
      <p:sp>
        <p:nvSpPr>
          <p:cNvPr id="80" name="Text Placeholder 7">
            <a:extLst>
              <a:ext uri="{FF2B5EF4-FFF2-40B4-BE49-F238E27FC236}">
                <a16:creationId xmlns:a16="http://schemas.microsoft.com/office/drawing/2014/main" id="{C695E72E-773D-407A-AFA4-EF90ADF9D13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78435" y="436306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BAC82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1" name="Text Placeholder 7">
            <a:extLst>
              <a:ext uri="{FF2B5EF4-FFF2-40B4-BE49-F238E27FC236}">
                <a16:creationId xmlns:a16="http://schemas.microsoft.com/office/drawing/2014/main" id="{7463FB1C-AFEB-4EAE-B84D-A1613AF5BA7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078434" y="618756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0" name="Text Placeholder 42">
            <a:extLst>
              <a:ext uri="{FF2B5EF4-FFF2-40B4-BE49-F238E27FC236}">
                <a16:creationId xmlns:a16="http://schemas.microsoft.com/office/drawing/2014/main" id="{12DFAD2F-3ED1-46BF-B662-2E96A42C48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9136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alpha val="60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Q2</a:t>
            </a:r>
          </a:p>
        </p:txBody>
      </p:sp>
      <p:sp>
        <p:nvSpPr>
          <p:cNvPr id="82" name="Text Placeholder 7">
            <a:extLst>
              <a:ext uri="{FF2B5EF4-FFF2-40B4-BE49-F238E27FC236}">
                <a16:creationId xmlns:a16="http://schemas.microsoft.com/office/drawing/2014/main" id="{622FB247-DB8F-4B67-B9EA-5741E1DDBE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422681" y="202587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81BF3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3" name="Text Placeholder 7">
            <a:extLst>
              <a:ext uri="{FF2B5EF4-FFF2-40B4-BE49-F238E27FC236}">
                <a16:creationId xmlns:a16="http://schemas.microsoft.com/office/drawing/2014/main" id="{CE2C8800-C93B-4E93-9AE2-9CBFC1E6D76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422680" y="220832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49" name="Text Placeholder 42">
            <a:extLst>
              <a:ext uri="{FF2B5EF4-FFF2-40B4-BE49-F238E27FC236}">
                <a16:creationId xmlns:a16="http://schemas.microsoft.com/office/drawing/2014/main" id="{CC1B1148-CFC2-4FF7-8B7C-9502EB65006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03304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Q3</a:t>
            </a:r>
          </a:p>
        </p:txBody>
      </p:sp>
      <p:sp>
        <p:nvSpPr>
          <p:cNvPr id="84" name="Text Placeholder 7">
            <a:extLst>
              <a:ext uri="{FF2B5EF4-FFF2-40B4-BE49-F238E27FC236}">
                <a16:creationId xmlns:a16="http://schemas.microsoft.com/office/drawing/2014/main" id="{60559160-7568-4A5B-88B4-DBB3C42D5D1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755391" y="43779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2CA05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5" name="Text Placeholder 7">
            <a:extLst>
              <a:ext uri="{FF2B5EF4-FFF2-40B4-BE49-F238E27FC236}">
                <a16:creationId xmlns:a16="http://schemas.microsoft.com/office/drawing/2014/main" id="{AED30C6D-348A-4701-A27D-F10DFC175AC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755390" y="618756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46" name="Text Placeholder 42">
            <a:extLst>
              <a:ext uri="{FF2B5EF4-FFF2-40B4-BE49-F238E27FC236}">
                <a16:creationId xmlns:a16="http://schemas.microsoft.com/office/drawing/2014/main" id="{DC934A70-FE40-4A89-9799-1A67234666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47472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Q4</a:t>
            </a:r>
          </a:p>
        </p:txBody>
      </p:sp>
      <p:sp>
        <p:nvSpPr>
          <p:cNvPr id="86" name="Text Placeholder 7">
            <a:extLst>
              <a:ext uri="{FF2B5EF4-FFF2-40B4-BE49-F238E27FC236}">
                <a16:creationId xmlns:a16="http://schemas.microsoft.com/office/drawing/2014/main" id="{AB11D018-DEEE-4BCE-B5F0-2B33DD39A6B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106873" y="202587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1B866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7" name="Text Placeholder 7">
            <a:extLst>
              <a:ext uri="{FF2B5EF4-FFF2-40B4-BE49-F238E27FC236}">
                <a16:creationId xmlns:a16="http://schemas.microsoft.com/office/drawing/2014/main" id="{085539ED-B933-484F-8ECB-700829A52C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106872" y="220832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73" name="Text Placeholder 42">
            <a:extLst>
              <a:ext uri="{FF2B5EF4-FFF2-40B4-BE49-F238E27FC236}">
                <a16:creationId xmlns:a16="http://schemas.microsoft.com/office/drawing/2014/main" id="{F3728A77-BAED-49CA-87A0-DFCB220B3A2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05088" y="1917406"/>
            <a:ext cx="1044000" cy="1044000"/>
          </a:xfrm>
          <a:prstGeom prst="ellipse">
            <a:avLst/>
          </a:prstGeom>
          <a:solidFill>
            <a:schemeClr val="tx1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57" name="Text Placeholder 42">
            <a:extLst>
              <a:ext uri="{FF2B5EF4-FFF2-40B4-BE49-F238E27FC236}">
                <a16:creationId xmlns:a16="http://schemas.microsoft.com/office/drawing/2014/main" id="{D7526F27-FC58-40E7-A76A-47A27D23255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47472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Q1</a:t>
            </a:r>
          </a:p>
        </p:txBody>
      </p:sp>
      <p:sp>
        <p:nvSpPr>
          <p:cNvPr id="94" name="Text Placeholder 7">
            <a:extLst>
              <a:ext uri="{FF2B5EF4-FFF2-40B4-BE49-F238E27FC236}">
                <a16:creationId xmlns:a16="http://schemas.microsoft.com/office/drawing/2014/main" id="{0D030018-A573-45D1-B6EF-210F3CF92D5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105170" y="407339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0C6D8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5" name="Text Placeholder 7">
            <a:extLst>
              <a:ext uri="{FF2B5EF4-FFF2-40B4-BE49-F238E27FC236}">
                <a16:creationId xmlns:a16="http://schemas.microsoft.com/office/drawing/2014/main" id="{91FC8372-90CA-42B7-A237-0BC81F2687C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105169" y="425584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8" name="Text Placeholder 42">
            <a:extLst>
              <a:ext uri="{FF2B5EF4-FFF2-40B4-BE49-F238E27FC236}">
                <a16:creationId xmlns:a16="http://schemas.microsoft.com/office/drawing/2014/main" id="{242D0BB2-4F17-4A8D-87A7-FADA2CAEC6F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03304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Q2</a:t>
            </a:r>
          </a:p>
        </p:txBody>
      </p:sp>
      <p:sp>
        <p:nvSpPr>
          <p:cNvPr id="90" name="Text Placeholder 7">
            <a:extLst>
              <a:ext uri="{FF2B5EF4-FFF2-40B4-BE49-F238E27FC236}">
                <a16:creationId xmlns:a16="http://schemas.microsoft.com/office/drawing/2014/main" id="{7F7CC596-D7AD-4DCE-B864-BB1A6A7C8B15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755390" y="2505648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403474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1" name="Text Placeholder 7">
            <a:extLst>
              <a:ext uri="{FF2B5EF4-FFF2-40B4-BE49-F238E27FC236}">
                <a16:creationId xmlns:a16="http://schemas.microsoft.com/office/drawing/2014/main" id="{28E66912-ACE9-4007-9A2B-050DC9408A2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755389" y="2688098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9" name="Text Placeholder 42">
            <a:extLst>
              <a:ext uri="{FF2B5EF4-FFF2-40B4-BE49-F238E27FC236}">
                <a16:creationId xmlns:a16="http://schemas.microsoft.com/office/drawing/2014/main" id="{CC1EC2BE-5D73-4D49-B2F2-4DA2785D6E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59136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1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Q3</a:t>
            </a:r>
          </a:p>
        </p:txBody>
      </p:sp>
      <p:sp>
        <p:nvSpPr>
          <p:cNvPr id="92" name="Text Placeholder 7">
            <a:extLst>
              <a:ext uri="{FF2B5EF4-FFF2-40B4-BE49-F238E27FC236}">
                <a16:creationId xmlns:a16="http://schemas.microsoft.com/office/drawing/2014/main" id="{441FE3C4-7737-4EB6-9280-FAD8852FB4B8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420978" y="407339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571B6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3" name="Text Placeholder 7">
            <a:extLst>
              <a:ext uri="{FF2B5EF4-FFF2-40B4-BE49-F238E27FC236}">
                <a16:creationId xmlns:a16="http://schemas.microsoft.com/office/drawing/2014/main" id="{70EF49EC-F8D8-463F-B786-F2C04C33AEE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420977" y="425584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6" name="Text Placeholder 42">
            <a:extLst>
              <a:ext uri="{FF2B5EF4-FFF2-40B4-BE49-F238E27FC236}">
                <a16:creationId xmlns:a16="http://schemas.microsoft.com/office/drawing/2014/main" id="{997AC0B1-99FC-455E-A896-3C370BB38C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14968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Q4</a:t>
            </a:r>
          </a:p>
        </p:txBody>
      </p:sp>
      <p:sp>
        <p:nvSpPr>
          <p:cNvPr id="88" name="Text Placeholder 7">
            <a:extLst>
              <a:ext uri="{FF2B5EF4-FFF2-40B4-BE49-F238E27FC236}">
                <a16:creationId xmlns:a16="http://schemas.microsoft.com/office/drawing/2014/main" id="{D66EAED5-741C-44D6-840F-C90C1AF74A2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071198" y="2505648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6F0066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9" name="Text Placeholder 7">
            <a:extLst>
              <a:ext uri="{FF2B5EF4-FFF2-40B4-BE49-F238E27FC236}">
                <a16:creationId xmlns:a16="http://schemas.microsoft.com/office/drawing/2014/main" id="{7887B0FE-2AB8-455F-8EC7-C8F31FEA27CC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071197" y="2688098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75" name="Text Placeholder 42">
            <a:extLst>
              <a:ext uri="{FF2B5EF4-FFF2-40B4-BE49-F238E27FC236}">
                <a16:creationId xmlns:a16="http://schemas.microsoft.com/office/drawing/2014/main" id="{6F1AC56E-6618-4728-A6EA-8B021EB6BC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188092" y="3979528"/>
            <a:ext cx="1044000" cy="1044000"/>
          </a:xfrm>
          <a:prstGeom prst="ellipse">
            <a:avLst/>
          </a:prstGeom>
          <a:solidFill>
            <a:schemeClr val="tx2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60" name="Text Placeholder 42">
            <a:extLst>
              <a:ext uri="{FF2B5EF4-FFF2-40B4-BE49-F238E27FC236}">
                <a16:creationId xmlns:a16="http://schemas.microsoft.com/office/drawing/2014/main" id="{DB4C9C65-90B1-4A40-BB7B-DE799076D1B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14968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Q1</a:t>
            </a:r>
          </a:p>
        </p:txBody>
      </p:sp>
      <p:sp>
        <p:nvSpPr>
          <p:cNvPr id="96" name="Text Placeholder 7">
            <a:extLst>
              <a:ext uri="{FF2B5EF4-FFF2-40B4-BE49-F238E27FC236}">
                <a16:creationId xmlns:a16="http://schemas.microsoft.com/office/drawing/2014/main" id="{E9ED50CB-058A-4C6B-A8E2-0536EC0E40D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4075657" y="4567759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7" name="Text Placeholder 7">
            <a:extLst>
              <a:ext uri="{FF2B5EF4-FFF2-40B4-BE49-F238E27FC236}">
                <a16:creationId xmlns:a16="http://schemas.microsoft.com/office/drawing/2014/main" id="{04D14365-5F59-4F4F-B237-26A11A2DDDD1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075656" y="4750209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63" name="Text Placeholder 42">
            <a:extLst>
              <a:ext uri="{FF2B5EF4-FFF2-40B4-BE49-F238E27FC236}">
                <a16:creationId xmlns:a16="http://schemas.microsoft.com/office/drawing/2014/main" id="{CFA7DBCF-F797-4B29-8C96-7AC1602BBC8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759136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3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Q2</a:t>
            </a:r>
          </a:p>
        </p:txBody>
      </p:sp>
      <p:sp>
        <p:nvSpPr>
          <p:cNvPr id="100" name="Text Placeholder 7">
            <a:extLst>
              <a:ext uri="{FF2B5EF4-FFF2-40B4-BE49-F238E27FC236}">
                <a16:creationId xmlns:a16="http://schemas.microsoft.com/office/drawing/2014/main" id="{07524528-CBB1-40C1-A6F2-855A4D99478D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423464" y="612133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101" name="Text Placeholder 7">
            <a:extLst>
              <a:ext uri="{FF2B5EF4-FFF2-40B4-BE49-F238E27FC236}">
                <a16:creationId xmlns:a16="http://schemas.microsoft.com/office/drawing/2014/main" id="{41F799BD-659E-472B-98A7-7C06C2F7458C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423463" y="6303785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62" name="Text Placeholder 42">
            <a:extLst>
              <a:ext uri="{FF2B5EF4-FFF2-40B4-BE49-F238E27FC236}">
                <a16:creationId xmlns:a16="http://schemas.microsoft.com/office/drawing/2014/main" id="{113ADCA9-C0A6-4FAB-A09E-4DECBD41D73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03304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4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Q3</a:t>
            </a:r>
          </a:p>
        </p:txBody>
      </p:sp>
      <p:sp>
        <p:nvSpPr>
          <p:cNvPr id="98" name="Text Placeholder 7">
            <a:extLst>
              <a:ext uri="{FF2B5EF4-FFF2-40B4-BE49-F238E27FC236}">
                <a16:creationId xmlns:a16="http://schemas.microsoft.com/office/drawing/2014/main" id="{3EC66011-3B65-49CC-8886-E2CCFBFFABD7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759849" y="4567759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E8611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9" name="Text Placeholder 7">
            <a:extLst>
              <a:ext uri="{FF2B5EF4-FFF2-40B4-BE49-F238E27FC236}">
                <a16:creationId xmlns:a16="http://schemas.microsoft.com/office/drawing/2014/main" id="{3B2B5959-E5CC-42A7-B797-463098BE629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759848" y="4750209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61" name="Text Placeholder 42">
            <a:extLst>
              <a:ext uri="{FF2B5EF4-FFF2-40B4-BE49-F238E27FC236}">
                <a16:creationId xmlns:a16="http://schemas.microsoft.com/office/drawing/2014/main" id="{91E8A179-36A3-4D0A-96E7-689F93F9B8F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447472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5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Q4</a:t>
            </a:r>
          </a:p>
        </p:txBody>
      </p:sp>
      <p:sp>
        <p:nvSpPr>
          <p:cNvPr id="102" name="Text Placeholder 7">
            <a:extLst>
              <a:ext uri="{FF2B5EF4-FFF2-40B4-BE49-F238E27FC236}">
                <a16:creationId xmlns:a16="http://schemas.microsoft.com/office/drawing/2014/main" id="{9FDC66A0-D1C5-4C83-BBEE-D079881FADA3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107656" y="612133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103" name="Text Placeholder 7">
            <a:extLst>
              <a:ext uri="{FF2B5EF4-FFF2-40B4-BE49-F238E27FC236}">
                <a16:creationId xmlns:a16="http://schemas.microsoft.com/office/drawing/2014/main" id="{E4E5E736-BFFC-4245-916F-58611012884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107655" y="6303785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110" name="Text Placeholder 42">
            <a:extLst>
              <a:ext uri="{FF2B5EF4-FFF2-40B4-BE49-F238E27FC236}">
                <a16:creationId xmlns:a16="http://schemas.microsoft.com/office/drawing/2014/main" id="{74922A2C-30D3-4ED0-8443-C57494EB428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293432" y="4973439"/>
            <a:ext cx="1044000" cy="1044000"/>
          </a:xfrm>
          <a:prstGeom prst="ellipse">
            <a:avLst/>
          </a:prstGeom>
          <a:solidFill>
            <a:schemeClr val="accent5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3E081-530B-464A-B47C-C858A60EB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373A1-F9A6-4E7C-A04F-22454F3A6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5888" y="550858"/>
            <a:ext cx="2743200" cy="176716"/>
          </a:xfrm>
          <a:prstGeom prst="rect">
            <a:avLst/>
          </a:prstGeom>
        </p:spPr>
        <p:txBody>
          <a:bodyPr/>
          <a:lstStyle/>
          <a:p>
            <a:fld id="{F0BF70C0-85C8-4782-A2DC-740B0F58DBF8}" type="datetime1">
              <a:rPr lang="en-US" noProof="0" smtClean="0"/>
              <a:t>7/18/2019</a:t>
            </a:fld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BF57F-FEA7-4D09-AA29-F32AA557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428B-5ACF-4E79-A091-05E2328DA75D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8200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AC5166-4796-40D2-A50C-05DACE2C6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25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36682-CE55-4994-889B-5D188C3E4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53088"/>
            <a:ext cx="10515600" cy="2341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F9231-8DF4-411E-8324-453AB042A0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5888" y="577752"/>
            <a:ext cx="2743200" cy="1767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fld id="{8BF4B2BE-5503-4E92-A98A-CA19FA0A1E48}" type="datetime1">
              <a:rPr lang="en-US" noProof="0" smtClean="0"/>
              <a:pPr/>
              <a:t>7/18/2019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475F0-EE3A-4617-AFAB-40BF7C148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005888" y="392469"/>
            <a:ext cx="2743200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r>
              <a:rPr lang="en-US" noProof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07E7D-9F5C-43AC-A03A-432F6CB449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2913" y="392470"/>
            <a:ext cx="395287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 i="1">
                <a:solidFill>
                  <a:srgbClr val="454D55"/>
                </a:solidFill>
              </a:defRPr>
            </a:lvl1pPr>
          </a:lstStyle>
          <a:p>
            <a:fld id="{93C1428B-5ACF-4E79-A091-05E2328DA75D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5743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8" userDrawn="1">
          <p15:clr>
            <a:srgbClr val="F26B43"/>
          </p15:clr>
        </p15:guide>
        <p15:guide id="2" pos="279" userDrawn="1">
          <p15:clr>
            <a:srgbClr val="F26B43"/>
          </p15:clr>
        </p15:guide>
        <p15:guide id="3" pos="7401" userDrawn="1">
          <p15:clr>
            <a:srgbClr val="F26B43"/>
          </p15:clr>
        </p15:guide>
        <p15:guide id="4" orient="horz" pos="40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sv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24" Type="http://schemas.openxmlformats.org/officeDocument/2006/relationships/image" Target="../media/image22.png"/><Relationship Id="rId5" Type="http://schemas.openxmlformats.org/officeDocument/2006/relationships/image" Target="../media/image3.svg"/><Relationship Id="rId15" Type="http://schemas.openxmlformats.org/officeDocument/2006/relationships/image" Target="../media/image13.svg"/><Relationship Id="rId23" Type="http://schemas.openxmlformats.org/officeDocument/2006/relationships/image" Target="../media/image21.svg"/><Relationship Id="rId10" Type="http://schemas.openxmlformats.org/officeDocument/2006/relationships/image" Target="../media/image8.png"/><Relationship Id="rId19" Type="http://schemas.openxmlformats.org/officeDocument/2006/relationships/image" Target="../media/image17.sv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6CB4C-B5E1-4756-815D-BC6EC8E78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233" y="2127884"/>
            <a:ext cx="3052087" cy="1475598"/>
          </a:xfrm>
        </p:spPr>
        <p:txBody>
          <a:bodyPr/>
          <a:lstStyle/>
          <a:p>
            <a:r>
              <a:rPr lang="en-US" dirty="0" err="1">
                <a:solidFill>
                  <a:srgbClr val="EE382A"/>
                </a:solidFill>
              </a:rPr>
              <a:t>M</a:t>
            </a:r>
            <a:r>
              <a:rPr lang="en-US" altLang="zh-CN" dirty="0" err="1">
                <a:solidFill>
                  <a:srgbClr val="EE382A"/>
                </a:solidFill>
              </a:rPr>
              <a:t>oGo</a:t>
            </a:r>
            <a:br>
              <a:rPr lang="en-US" altLang="zh-CN" dirty="0">
                <a:solidFill>
                  <a:srgbClr val="EE382A"/>
                </a:solidFill>
              </a:rPr>
            </a:br>
            <a:r>
              <a:rPr lang="en-US" altLang="zh-CN" dirty="0">
                <a:solidFill>
                  <a:srgbClr val="EE382A"/>
                </a:solidFill>
              </a:rPr>
              <a:t>Timeline</a:t>
            </a:r>
            <a:endParaRPr lang="en-US" dirty="0">
              <a:solidFill>
                <a:srgbClr val="EE382A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D4784F-41FE-47AC-B617-00EA570D30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297" y="3603482"/>
            <a:ext cx="1726129" cy="291597"/>
          </a:xfrm>
        </p:spPr>
        <p:txBody>
          <a:bodyPr/>
          <a:lstStyle/>
          <a:p>
            <a:r>
              <a:rPr lang="en-US" dirty="0">
                <a:solidFill>
                  <a:srgbClr val="A6A8AB"/>
                </a:solidFill>
              </a:rPr>
              <a:t>2012-2019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AB47DC31-EE68-48D8-9468-C2B842A23804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3935990" y="963186"/>
            <a:ext cx="1044000" cy="1044000"/>
          </a:xfrm>
        </p:spPr>
        <p:txBody>
          <a:bodyPr/>
          <a:lstStyle/>
          <a:p>
            <a:r>
              <a:rPr lang="en-US" dirty="0"/>
              <a:t>20</a:t>
            </a:r>
            <a:r>
              <a:rPr lang="en-US" altLang="zh-CN" dirty="0"/>
              <a:t>13</a:t>
            </a:r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954842DC-5569-4421-BEE9-EC5D80DF6E5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810216" y="222848"/>
            <a:ext cx="1726129" cy="20427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Feasibility Study 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4390D17E-2D62-4E5F-B6C7-001336062968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457990" y="447721"/>
            <a:ext cx="2446670" cy="913205"/>
          </a:xfrm>
        </p:spPr>
        <p:txBody>
          <a:bodyPr>
            <a:noAutofit/>
          </a:bodyPr>
          <a:lstStyle/>
          <a:p>
            <a:r>
              <a:rPr lang="en-US" dirty="0"/>
              <a:t>I</a:t>
            </a:r>
            <a:r>
              <a:rPr lang="en-US" altLang="zh-CN" dirty="0"/>
              <a:t>n 2013, Wayne State University conducts </a:t>
            </a:r>
            <a:r>
              <a:rPr lang="en-US" dirty="0"/>
              <a:t>a feasibility study, serving as the road map for implementing bike share in Detroit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2B193253-F94A-4164-AE5D-6B3931AE17CC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7503078" y="338139"/>
            <a:ext cx="2441699" cy="316856"/>
          </a:xfrm>
        </p:spPr>
        <p:txBody>
          <a:bodyPr>
            <a:normAutofit/>
          </a:bodyPr>
          <a:lstStyle/>
          <a:p>
            <a:r>
              <a:rPr lang="en-US" dirty="0" err="1"/>
              <a:t>MoGo</a:t>
            </a:r>
            <a:r>
              <a:rPr lang="en-US" dirty="0"/>
              <a:t> Becomes a Nonprofit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574B2B85-AD22-4077-83F1-E8A029BDD2A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7178599" y="611395"/>
            <a:ext cx="2410533" cy="412797"/>
          </a:xfrm>
        </p:spPr>
        <p:txBody>
          <a:bodyPr>
            <a:normAutofit/>
          </a:bodyPr>
          <a:lstStyle/>
          <a:p>
            <a:r>
              <a:rPr lang="en-US" dirty="0" err="1"/>
              <a:t>MoGo</a:t>
            </a:r>
            <a:r>
              <a:rPr lang="en-US" dirty="0"/>
              <a:t> receives 501(c)3 status and becomes a nonprofit affiliate of the Downtown Detroit Partnership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84F2613F-DCC0-4A1F-9B48-C279DDE0C20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7554036" y="1986567"/>
            <a:ext cx="1780080" cy="255183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403474"/>
                </a:solidFill>
              </a:rPr>
              <a:t>MoGo</a:t>
            </a:r>
            <a:r>
              <a:rPr lang="en-US" dirty="0"/>
              <a:t> </a:t>
            </a:r>
            <a:r>
              <a:rPr lang="en-US" dirty="0">
                <a:solidFill>
                  <a:srgbClr val="403474"/>
                </a:solidFill>
              </a:rPr>
              <a:t>Launches 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67BB4E68-6401-4C98-8572-F315F0392AD3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8142248" y="2291133"/>
            <a:ext cx="1044000" cy="6788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May 2017, </a:t>
            </a:r>
            <a:r>
              <a:rPr lang="en-US" dirty="0" err="1"/>
              <a:t>MoGo</a:t>
            </a:r>
            <a:r>
              <a:rPr lang="en-US" dirty="0"/>
              <a:t> launched with 43 stations and over 430 bikes ready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747846D-FA06-4686-A47D-5A668FD95FE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733902" y="934929"/>
            <a:ext cx="1044000" cy="1044000"/>
          </a:xfrm>
          <a:solidFill>
            <a:srgbClr val="5A967B"/>
          </a:solidFill>
        </p:spPr>
        <p:txBody>
          <a:bodyPr/>
          <a:lstStyle/>
          <a:p>
            <a:r>
              <a:rPr lang="en-US" dirty="0"/>
              <a:t>2015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4306A44-50E7-4C10-ABF1-71CE55A094F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937695" y="2291133"/>
            <a:ext cx="1044000" cy="1044000"/>
          </a:xfrm>
        </p:spPr>
        <p:txBody>
          <a:bodyPr>
            <a:normAutofit/>
          </a:bodyPr>
          <a:lstStyle/>
          <a:p>
            <a:r>
              <a:rPr lang="en-US" sz="2800" dirty="0"/>
              <a:t>April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8BD9AA2-DFE1-412D-BB95-7989BA1E603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496276" y="2928205"/>
            <a:ext cx="1044000" cy="1044000"/>
          </a:xfrm>
        </p:spPr>
        <p:txBody>
          <a:bodyPr/>
          <a:lstStyle/>
          <a:p>
            <a:r>
              <a:rPr lang="en-US" dirty="0"/>
              <a:t>May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BB5D9C5D-1FCA-4D88-ADCB-481D203B8465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9544124" y="1988748"/>
            <a:ext cx="1416081" cy="221009"/>
          </a:xfrm>
        </p:spPr>
        <p:txBody>
          <a:bodyPr>
            <a:noAutofit/>
          </a:bodyPr>
          <a:lstStyle/>
          <a:p>
            <a:pPr algn="l"/>
            <a:r>
              <a:rPr lang="en-US" dirty="0" err="1">
                <a:solidFill>
                  <a:srgbClr val="0C6D82"/>
                </a:solidFill>
              </a:rPr>
              <a:t>MoGo</a:t>
            </a:r>
            <a:r>
              <a:rPr lang="en-US" sz="1400" dirty="0">
                <a:solidFill>
                  <a:srgbClr val="0C6D82"/>
                </a:solidFill>
              </a:rPr>
              <a:t> Passes For Sale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15B9CEB-0CEB-4050-8317-0807EADC0F08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9572351" y="2536780"/>
            <a:ext cx="1324051" cy="464260"/>
          </a:xfrm>
        </p:spPr>
        <p:txBody>
          <a:bodyPr>
            <a:normAutofit/>
          </a:bodyPr>
          <a:lstStyle/>
          <a:p>
            <a:r>
              <a:rPr lang="en-US" dirty="0"/>
              <a:t>All </a:t>
            </a:r>
            <a:r>
              <a:rPr lang="en-US" dirty="0" err="1"/>
              <a:t>MoGo</a:t>
            </a:r>
            <a:r>
              <a:rPr lang="en-US" dirty="0"/>
              <a:t> pass options are available for sale to public </a:t>
            </a:r>
          </a:p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950DBC3-6438-47ED-BA7E-BBD7E08290D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014345" y="2894057"/>
            <a:ext cx="1044000" cy="1044000"/>
          </a:xfrm>
        </p:spPr>
        <p:txBody>
          <a:bodyPr/>
          <a:lstStyle/>
          <a:p>
            <a:r>
              <a:rPr lang="en-US" dirty="0"/>
              <a:t>Oct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71435C51-CB8E-41E5-8C00-34ADCC273A32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5256845" y="2010517"/>
            <a:ext cx="2024826" cy="429876"/>
          </a:xfrm>
        </p:spPr>
        <p:txBody>
          <a:bodyPr>
            <a:normAutofit/>
          </a:bodyPr>
          <a:lstStyle/>
          <a:p>
            <a:r>
              <a:rPr lang="en-US" dirty="0" err="1"/>
              <a:t>MoGo</a:t>
            </a:r>
            <a:r>
              <a:rPr lang="en-US" dirty="0"/>
              <a:t> Surpasses 100,000 Trips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946F0E31-A00A-4287-813C-109216A59865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5419515" y="2509916"/>
            <a:ext cx="2007761" cy="606434"/>
          </a:xfrm>
        </p:spPr>
        <p:txBody>
          <a:bodyPr>
            <a:noAutofit/>
          </a:bodyPr>
          <a:lstStyle/>
          <a:p>
            <a:r>
              <a:rPr lang="en-US" dirty="0" err="1"/>
              <a:t>MoGo</a:t>
            </a:r>
            <a:r>
              <a:rPr lang="en-US" dirty="0"/>
              <a:t> surpasses first year ridership goal in less than five months</a:t>
            </a:r>
          </a:p>
        </p:txBody>
      </p:sp>
      <p:sp>
        <p:nvSpPr>
          <p:cNvPr id="95" name="Text Placeholder 94">
            <a:extLst>
              <a:ext uri="{FF2B5EF4-FFF2-40B4-BE49-F238E27FC236}">
                <a16:creationId xmlns:a16="http://schemas.microsoft.com/office/drawing/2014/main" id="{7C0ECD94-A4CB-4FB7-A7F7-AA32C0ED85D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3750276" y="2871385"/>
            <a:ext cx="1044000" cy="1044000"/>
          </a:xfrm>
        </p:spPr>
        <p:txBody>
          <a:bodyPr/>
          <a:lstStyle/>
          <a:p>
            <a:r>
              <a:rPr lang="en-US" dirty="0"/>
              <a:t>2018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E0624EF-8210-444B-9BC7-2C144038C2F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107785" y="3954677"/>
            <a:ext cx="1044000" cy="1044000"/>
          </a:xfrm>
        </p:spPr>
        <p:txBody>
          <a:bodyPr/>
          <a:lstStyle/>
          <a:p>
            <a:r>
              <a:rPr lang="en-US" dirty="0"/>
              <a:t>May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DF4A9D67-1B01-4CF8-AC0D-C7E518691F63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3295569" y="3993555"/>
            <a:ext cx="1806983" cy="382787"/>
          </a:xfrm>
        </p:spPr>
        <p:txBody>
          <a:bodyPr>
            <a:normAutofit/>
          </a:bodyPr>
          <a:lstStyle/>
          <a:p>
            <a:r>
              <a:rPr lang="en-US" dirty="0"/>
              <a:t>Adaptive </a:t>
            </a:r>
            <a:r>
              <a:rPr lang="en-US" dirty="0" err="1"/>
              <a:t>MoGo</a:t>
            </a:r>
            <a:endParaRPr lang="en-US" dirty="0"/>
          </a:p>
          <a:p>
            <a:endParaRPr lang="en-US" dirty="0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D7DFA977-B8C8-428F-BA2B-EFF078C726CF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3245759" y="4233019"/>
            <a:ext cx="2173756" cy="1044000"/>
          </a:xfrm>
        </p:spPr>
        <p:txBody>
          <a:bodyPr>
            <a:normAutofit/>
          </a:bodyPr>
          <a:lstStyle/>
          <a:p>
            <a:r>
              <a:rPr lang="en-US" dirty="0"/>
              <a:t>Launched in May 2018, Adaptive </a:t>
            </a:r>
            <a:r>
              <a:rPr lang="en-US" dirty="0" err="1"/>
              <a:t>MoGo</a:t>
            </a:r>
            <a:r>
              <a:rPr lang="en-US" dirty="0"/>
              <a:t> offers cycling options for riders of all abilities, including recumbent tricycles, upright cargo tricycles, hand tricycles, tandem bicycles, etc.</a:t>
            </a:r>
          </a:p>
          <a:p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073D15E-3E59-4781-BA50-8D741A373A3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097035" y="4960787"/>
            <a:ext cx="1044000" cy="1044000"/>
          </a:xfrm>
        </p:spPr>
        <p:txBody>
          <a:bodyPr/>
          <a:lstStyle/>
          <a:p>
            <a:r>
              <a:rPr lang="en-US" dirty="0"/>
              <a:t>Oct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D183E534-6B6A-4814-BF59-57A6E38C5B02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4097536" y="6095564"/>
            <a:ext cx="2266905" cy="267147"/>
          </a:xfrm>
        </p:spPr>
        <p:txBody>
          <a:bodyPr>
            <a:noAutofit/>
          </a:bodyPr>
          <a:lstStyle/>
          <a:p>
            <a:r>
              <a:rPr lang="en-US" dirty="0" err="1"/>
              <a:t>MoGo</a:t>
            </a:r>
            <a:r>
              <a:rPr lang="en-US" dirty="0"/>
              <a:t> Adds 44th Station</a:t>
            </a:r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075CE6EC-954F-4DE1-BFD8-21E7D92FDE17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4161973" y="6293413"/>
            <a:ext cx="2031868" cy="468781"/>
          </a:xfrm>
        </p:spPr>
        <p:txBody>
          <a:bodyPr>
            <a:normAutofit/>
          </a:bodyPr>
          <a:lstStyle/>
          <a:p>
            <a:r>
              <a:rPr lang="en-US" dirty="0" err="1"/>
              <a:t>MoGo</a:t>
            </a:r>
            <a:r>
              <a:rPr lang="en-US" dirty="0"/>
              <a:t> adds its first non-kiosk station at Rosa Parks Blvd &amp; Michigan Ave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ACEF7EF-E8CB-4008-A749-3586789460E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8080924" y="4924685"/>
            <a:ext cx="1044000" cy="1044000"/>
          </a:xfrm>
        </p:spPr>
        <p:txBody>
          <a:bodyPr/>
          <a:lstStyle/>
          <a:p>
            <a:r>
              <a:rPr lang="en-US" dirty="0"/>
              <a:t>July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96FA5D30-6CB0-4EEA-AB74-670C4C1A6E09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5764880" y="4137408"/>
            <a:ext cx="1502501" cy="3679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5,000 Member Passes Sold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2439FE52-3A9A-43A5-9827-31AEC68BEE7A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>
            <a:off x="5810152" y="4568650"/>
            <a:ext cx="1965535" cy="442627"/>
          </a:xfrm>
        </p:spPr>
        <p:txBody>
          <a:bodyPr>
            <a:normAutofit/>
          </a:bodyPr>
          <a:lstStyle/>
          <a:p>
            <a:r>
              <a:rPr lang="en-US" dirty="0" err="1"/>
              <a:t>MoGo</a:t>
            </a:r>
            <a:r>
              <a:rPr lang="en-US" dirty="0"/>
              <a:t> surpasses 5000 memberships sold by the start of 2019</a:t>
            </a: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22CF05B5-E92D-4FD2-A21C-956D8E8321A7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7581011" y="6049189"/>
            <a:ext cx="1726129" cy="204276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solidFill>
                  <a:srgbClr val="E8611D"/>
                </a:solidFill>
              </a:rPr>
              <a:t>MoGo</a:t>
            </a:r>
            <a:r>
              <a:rPr lang="en-US" dirty="0"/>
              <a:t> </a:t>
            </a:r>
            <a:r>
              <a:rPr lang="en-US" dirty="0">
                <a:solidFill>
                  <a:srgbClr val="E8611D"/>
                </a:solidFill>
              </a:rPr>
              <a:t>Boost</a:t>
            </a: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00E93532-CE49-4B9B-B7CE-189B4CACB360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>
          <a:xfrm>
            <a:off x="7854592" y="6292299"/>
            <a:ext cx="1899660" cy="318960"/>
          </a:xfrm>
        </p:spPr>
        <p:txBody>
          <a:bodyPr>
            <a:noAutofit/>
          </a:bodyPr>
          <a:lstStyle/>
          <a:p>
            <a:r>
              <a:rPr lang="en-US" dirty="0" err="1"/>
              <a:t>MoGo</a:t>
            </a:r>
            <a:r>
              <a:rPr lang="en-US" dirty="0"/>
              <a:t> Boost, a pedal-assist e-bike series, launch</a:t>
            </a:r>
            <a:r>
              <a:rPr lang="en-US" altLang="zh-CN" dirty="0"/>
              <a:t>e</a:t>
            </a:r>
            <a:r>
              <a:rPr lang="en-US" dirty="0"/>
              <a:t>s in July 2019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80356F4D-EF6F-4CA4-9F12-1144AB06B635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>
          <a:xfrm>
            <a:off x="6364442" y="4924685"/>
            <a:ext cx="1044000" cy="1044000"/>
          </a:xfrm>
          <a:solidFill>
            <a:srgbClr val="DB5C22"/>
          </a:solidFill>
        </p:spPr>
        <p:txBody>
          <a:bodyPr/>
          <a:lstStyle/>
          <a:p>
            <a:r>
              <a:rPr lang="en-US" dirty="0"/>
              <a:t>2019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47593E9C-7F93-4318-9D7B-9F9A318FBE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616" y="6052447"/>
            <a:ext cx="2096472" cy="678722"/>
          </a:xfrm>
          <a:prstGeom prst="rect">
            <a:avLst/>
          </a:prstGeom>
        </p:spPr>
      </p:pic>
      <p:sp>
        <p:nvSpPr>
          <p:cNvPr id="67" name="Text Placeholder 18">
            <a:extLst>
              <a:ext uri="{FF2B5EF4-FFF2-40B4-BE49-F238E27FC236}">
                <a16:creationId xmlns:a16="http://schemas.microsoft.com/office/drawing/2014/main" id="{F475C477-BF0A-4EC3-959F-5F8B7C99C7D2}"/>
              </a:ext>
            </a:extLst>
          </p:cNvPr>
          <p:cNvSpPr txBox="1">
            <a:spLocks/>
          </p:cNvSpPr>
          <p:nvPr/>
        </p:nvSpPr>
        <p:spPr>
          <a:xfrm>
            <a:off x="9721595" y="923368"/>
            <a:ext cx="1044000" cy="1044000"/>
          </a:xfrm>
          <a:prstGeom prst="ellipse">
            <a:avLst/>
          </a:prstGeom>
          <a:solidFill>
            <a:schemeClr val="tx1"/>
          </a:solidFill>
          <a:ln w="72390">
            <a:solidFill>
              <a:schemeClr val="bg1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2017</a:t>
            </a:r>
          </a:p>
        </p:txBody>
      </p:sp>
      <p:sp>
        <p:nvSpPr>
          <p:cNvPr id="74" name="Freeform: Shape 31" title="Icon of a rocketship">
            <a:extLst>
              <a:ext uri="{FF2B5EF4-FFF2-40B4-BE49-F238E27FC236}">
                <a16:creationId xmlns:a16="http://schemas.microsoft.com/office/drawing/2014/main" id="{A55C5A9C-A7E5-465E-8836-5C13A03B285B}"/>
              </a:ext>
            </a:extLst>
          </p:cNvPr>
          <p:cNvSpPr>
            <a:spLocks/>
          </p:cNvSpPr>
          <p:nvPr/>
        </p:nvSpPr>
        <p:spPr bwMode="auto">
          <a:xfrm>
            <a:off x="7760171" y="2249392"/>
            <a:ext cx="342893" cy="678813"/>
          </a:xfrm>
          <a:custGeom>
            <a:avLst/>
            <a:gdLst/>
            <a:ahLst/>
            <a:cxnLst/>
            <a:rect l="0" t="0" r="r" b="b"/>
            <a:pathLst>
              <a:path w="383742" h="863421">
                <a:moveTo>
                  <a:pt x="193716" y="5535"/>
                </a:moveTo>
                <a:lnTo>
                  <a:pt x="184861" y="15128"/>
                </a:lnTo>
                <a:cubicBezTo>
                  <a:pt x="184861" y="15128"/>
                  <a:pt x="121396" y="80069"/>
                  <a:pt x="90401" y="173053"/>
                </a:cubicBezTo>
                <a:cubicBezTo>
                  <a:pt x="80069" y="202572"/>
                  <a:pt x="74166" y="236518"/>
                  <a:pt x="74166" y="272679"/>
                </a:cubicBezTo>
                <a:cubicBezTo>
                  <a:pt x="74166" y="316957"/>
                  <a:pt x="79331" y="384850"/>
                  <a:pt x="85235" y="447577"/>
                </a:cubicBezTo>
                <a:lnTo>
                  <a:pt x="5535" y="526539"/>
                </a:lnTo>
                <a:lnTo>
                  <a:pt x="16604" y="647566"/>
                </a:lnTo>
                <a:lnTo>
                  <a:pt x="99994" y="597384"/>
                </a:lnTo>
                <a:cubicBezTo>
                  <a:pt x="99994" y="598122"/>
                  <a:pt x="100733" y="604026"/>
                  <a:pt x="100733" y="604026"/>
                </a:cubicBezTo>
                <a:lnTo>
                  <a:pt x="100733" y="606240"/>
                </a:lnTo>
                <a:lnTo>
                  <a:pt x="101470" y="608453"/>
                </a:lnTo>
                <a:cubicBezTo>
                  <a:pt x="101470" y="608453"/>
                  <a:pt x="103684" y="612143"/>
                  <a:pt x="106636" y="615095"/>
                </a:cubicBezTo>
                <a:cubicBezTo>
                  <a:pt x="108112" y="615833"/>
                  <a:pt x="109588" y="617309"/>
                  <a:pt x="111064" y="618047"/>
                </a:cubicBezTo>
                <a:lnTo>
                  <a:pt x="123609" y="668967"/>
                </a:lnTo>
                <a:cubicBezTo>
                  <a:pt x="123609" y="668967"/>
                  <a:pt x="124347" y="671181"/>
                  <a:pt x="125085" y="672657"/>
                </a:cubicBezTo>
                <a:cubicBezTo>
                  <a:pt x="125823" y="674133"/>
                  <a:pt x="127299" y="674870"/>
                  <a:pt x="128037" y="676346"/>
                </a:cubicBezTo>
                <a:cubicBezTo>
                  <a:pt x="130989" y="678560"/>
                  <a:pt x="133941" y="680775"/>
                  <a:pt x="139107" y="682988"/>
                </a:cubicBezTo>
                <a:cubicBezTo>
                  <a:pt x="148700" y="686678"/>
                  <a:pt x="164198" y="689630"/>
                  <a:pt x="191502" y="689630"/>
                </a:cubicBezTo>
                <a:cubicBezTo>
                  <a:pt x="218807" y="689630"/>
                  <a:pt x="234304" y="687416"/>
                  <a:pt x="243898" y="682988"/>
                </a:cubicBezTo>
                <a:cubicBezTo>
                  <a:pt x="249064" y="680775"/>
                  <a:pt x="252016" y="678560"/>
                  <a:pt x="254967" y="676346"/>
                </a:cubicBezTo>
                <a:cubicBezTo>
                  <a:pt x="256443" y="674870"/>
                  <a:pt x="257181" y="674133"/>
                  <a:pt x="257919" y="672657"/>
                </a:cubicBezTo>
                <a:cubicBezTo>
                  <a:pt x="258657" y="671181"/>
                  <a:pt x="259395" y="668967"/>
                  <a:pt x="259395" y="668967"/>
                </a:cubicBezTo>
                <a:lnTo>
                  <a:pt x="272679" y="618047"/>
                </a:lnTo>
                <a:cubicBezTo>
                  <a:pt x="274155" y="617309"/>
                  <a:pt x="275630" y="615833"/>
                  <a:pt x="277106" y="615095"/>
                </a:cubicBezTo>
                <a:cubicBezTo>
                  <a:pt x="280058" y="612143"/>
                  <a:pt x="282272" y="608453"/>
                  <a:pt x="282272" y="608453"/>
                </a:cubicBezTo>
                <a:lnTo>
                  <a:pt x="283010" y="606240"/>
                </a:lnTo>
                <a:lnTo>
                  <a:pt x="283010" y="604026"/>
                </a:lnTo>
                <a:cubicBezTo>
                  <a:pt x="283010" y="604026"/>
                  <a:pt x="283748" y="598860"/>
                  <a:pt x="283748" y="597384"/>
                </a:cubicBezTo>
                <a:lnTo>
                  <a:pt x="366401" y="646828"/>
                </a:lnTo>
                <a:lnTo>
                  <a:pt x="378208" y="525802"/>
                </a:lnTo>
                <a:lnTo>
                  <a:pt x="299245" y="446839"/>
                </a:lnTo>
                <a:cubicBezTo>
                  <a:pt x="305149" y="383374"/>
                  <a:pt x="310315" y="315481"/>
                  <a:pt x="310315" y="271941"/>
                </a:cubicBezTo>
                <a:cubicBezTo>
                  <a:pt x="310315" y="235780"/>
                  <a:pt x="303673" y="202572"/>
                  <a:pt x="293342" y="173053"/>
                </a:cubicBezTo>
                <a:cubicBezTo>
                  <a:pt x="262347" y="80807"/>
                  <a:pt x="198882" y="15128"/>
                  <a:pt x="198882" y="15128"/>
                </a:cubicBezTo>
                <a:lnTo>
                  <a:pt x="193716" y="5535"/>
                </a:lnTo>
                <a:close/>
                <a:moveTo>
                  <a:pt x="193716" y="43171"/>
                </a:moveTo>
                <a:cubicBezTo>
                  <a:pt x="206262" y="57192"/>
                  <a:pt x="248326" y="106636"/>
                  <a:pt x="273417" y="181171"/>
                </a:cubicBezTo>
                <a:cubicBezTo>
                  <a:pt x="283010" y="209214"/>
                  <a:pt x="288914" y="239470"/>
                  <a:pt x="288914" y="272679"/>
                </a:cubicBezTo>
                <a:cubicBezTo>
                  <a:pt x="288914" y="315481"/>
                  <a:pt x="283748" y="384850"/>
                  <a:pt x="277106" y="448315"/>
                </a:cubicBezTo>
                <a:cubicBezTo>
                  <a:pt x="277106" y="449791"/>
                  <a:pt x="277106" y="450529"/>
                  <a:pt x="277106" y="452005"/>
                </a:cubicBezTo>
                <a:cubicBezTo>
                  <a:pt x="270465" y="526539"/>
                  <a:pt x="262347" y="592956"/>
                  <a:pt x="262347" y="597384"/>
                </a:cubicBezTo>
                <a:cubicBezTo>
                  <a:pt x="260871" y="598122"/>
                  <a:pt x="259395" y="599598"/>
                  <a:pt x="255706" y="601812"/>
                </a:cubicBezTo>
                <a:cubicBezTo>
                  <a:pt x="246850" y="605502"/>
                  <a:pt x="228401" y="609929"/>
                  <a:pt x="194454" y="609929"/>
                </a:cubicBezTo>
                <a:cubicBezTo>
                  <a:pt x="160508" y="609929"/>
                  <a:pt x="141321" y="605502"/>
                  <a:pt x="132465" y="601812"/>
                </a:cubicBezTo>
                <a:cubicBezTo>
                  <a:pt x="128775" y="600336"/>
                  <a:pt x="126561" y="598860"/>
                  <a:pt x="125823" y="597384"/>
                </a:cubicBezTo>
                <a:cubicBezTo>
                  <a:pt x="125085" y="592956"/>
                  <a:pt x="117706" y="528015"/>
                  <a:pt x="111064" y="453480"/>
                </a:cubicBezTo>
                <a:cubicBezTo>
                  <a:pt x="111064" y="452005"/>
                  <a:pt x="111064" y="450529"/>
                  <a:pt x="110326" y="448315"/>
                </a:cubicBezTo>
                <a:cubicBezTo>
                  <a:pt x="104422" y="384850"/>
                  <a:pt x="99257" y="316219"/>
                  <a:pt x="99257" y="272679"/>
                </a:cubicBezTo>
                <a:cubicBezTo>
                  <a:pt x="99257" y="239470"/>
                  <a:pt x="105160" y="209214"/>
                  <a:pt x="114754" y="181171"/>
                </a:cubicBezTo>
                <a:cubicBezTo>
                  <a:pt x="139107" y="106636"/>
                  <a:pt x="181171" y="57192"/>
                  <a:pt x="193716" y="43171"/>
                </a:cubicBezTo>
                <a:close/>
                <a:moveTo>
                  <a:pt x="150176" y="224711"/>
                </a:moveTo>
                <a:cubicBezTo>
                  <a:pt x="125823" y="249064"/>
                  <a:pt x="125823" y="288176"/>
                  <a:pt x="150176" y="311791"/>
                </a:cubicBezTo>
                <a:cubicBezTo>
                  <a:pt x="174529" y="336144"/>
                  <a:pt x="213641" y="336144"/>
                  <a:pt x="237256" y="311791"/>
                </a:cubicBezTo>
                <a:cubicBezTo>
                  <a:pt x="261609" y="287438"/>
                  <a:pt x="261609" y="248326"/>
                  <a:pt x="237256" y="224711"/>
                </a:cubicBezTo>
                <a:cubicBezTo>
                  <a:pt x="213641" y="200358"/>
                  <a:pt x="173791" y="200358"/>
                  <a:pt x="150176" y="224711"/>
                </a:cubicBezTo>
                <a:close/>
                <a:moveTo>
                  <a:pt x="167150" y="242422"/>
                </a:moveTo>
                <a:cubicBezTo>
                  <a:pt x="181909" y="227663"/>
                  <a:pt x="204786" y="227663"/>
                  <a:pt x="219545" y="242422"/>
                </a:cubicBezTo>
                <a:cubicBezTo>
                  <a:pt x="234304" y="257181"/>
                  <a:pt x="234304" y="280058"/>
                  <a:pt x="219545" y="294818"/>
                </a:cubicBezTo>
                <a:cubicBezTo>
                  <a:pt x="204786" y="309577"/>
                  <a:pt x="181909" y="309577"/>
                  <a:pt x="167150" y="294818"/>
                </a:cubicBezTo>
                <a:cubicBezTo>
                  <a:pt x="152390" y="280058"/>
                  <a:pt x="153128" y="256444"/>
                  <a:pt x="167150" y="242422"/>
                </a:cubicBezTo>
                <a:close/>
                <a:moveTo>
                  <a:pt x="31364" y="535395"/>
                </a:moveTo>
                <a:lnTo>
                  <a:pt x="87449" y="479309"/>
                </a:lnTo>
                <a:cubicBezTo>
                  <a:pt x="91139" y="516208"/>
                  <a:pt x="94829" y="547941"/>
                  <a:pt x="97043" y="570817"/>
                </a:cubicBezTo>
                <a:lnTo>
                  <a:pt x="37267" y="606240"/>
                </a:lnTo>
                <a:lnTo>
                  <a:pt x="31364" y="535395"/>
                </a:lnTo>
                <a:close/>
                <a:moveTo>
                  <a:pt x="140583" y="629117"/>
                </a:moveTo>
                <a:cubicBezTo>
                  <a:pt x="153866" y="632068"/>
                  <a:pt x="170101" y="634282"/>
                  <a:pt x="193716" y="634282"/>
                </a:cubicBezTo>
                <a:cubicBezTo>
                  <a:pt x="217331" y="634282"/>
                  <a:pt x="234304" y="632068"/>
                  <a:pt x="246850" y="629117"/>
                </a:cubicBezTo>
                <a:lnTo>
                  <a:pt x="239470" y="659373"/>
                </a:lnTo>
                <a:cubicBezTo>
                  <a:pt x="239470" y="659373"/>
                  <a:pt x="239470" y="659373"/>
                  <a:pt x="237256" y="660111"/>
                </a:cubicBezTo>
                <a:cubicBezTo>
                  <a:pt x="232091" y="662325"/>
                  <a:pt x="219545" y="665277"/>
                  <a:pt x="193716" y="665277"/>
                </a:cubicBezTo>
                <a:cubicBezTo>
                  <a:pt x="167887" y="665277"/>
                  <a:pt x="155342" y="662325"/>
                  <a:pt x="150176" y="660111"/>
                </a:cubicBezTo>
                <a:cubicBezTo>
                  <a:pt x="148700" y="659373"/>
                  <a:pt x="148700" y="659373"/>
                  <a:pt x="147962" y="659373"/>
                </a:cubicBezTo>
                <a:lnTo>
                  <a:pt x="140583" y="629117"/>
                </a:lnTo>
                <a:close/>
                <a:moveTo>
                  <a:pt x="299984" y="479309"/>
                </a:moveTo>
                <a:lnTo>
                  <a:pt x="356069" y="535395"/>
                </a:lnTo>
                <a:lnTo>
                  <a:pt x="349427" y="606240"/>
                </a:lnTo>
                <a:lnTo>
                  <a:pt x="290390" y="570817"/>
                </a:lnTo>
                <a:cubicBezTo>
                  <a:pt x="292604" y="547941"/>
                  <a:pt x="296294" y="516946"/>
                  <a:pt x="299984" y="479309"/>
                </a:cubicBezTo>
                <a:close/>
                <a:moveTo>
                  <a:pt x="146486" y="703651"/>
                </a:moveTo>
                <a:cubicBezTo>
                  <a:pt x="143535" y="728742"/>
                  <a:pt x="131727" y="743502"/>
                  <a:pt x="131727" y="766378"/>
                </a:cubicBezTo>
                <a:cubicBezTo>
                  <a:pt x="131727" y="778186"/>
                  <a:pt x="135417" y="790731"/>
                  <a:pt x="143535" y="804015"/>
                </a:cubicBezTo>
                <a:cubicBezTo>
                  <a:pt x="151652" y="818036"/>
                  <a:pt x="164935" y="833533"/>
                  <a:pt x="184861" y="853458"/>
                </a:cubicBezTo>
                <a:lnTo>
                  <a:pt x="193716" y="862314"/>
                </a:lnTo>
                <a:lnTo>
                  <a:pt x="202572" y="853458"/>
                </a:lnTo>
                <a:cubicBezTo>
                  <a:pt x="242422" y="813609"/>
                  <a:pt x="255706" y="787041"/>
                  <a:pt x="255706" y="763426"/>
                </a:cubicBezTo>
                <a:cubicBezTo>
                  <a:pt x="255706" y="739812"/>
                  <a:pt x="243898" y="724314"/>
                  <a:pt x="240946" y="703651"/>
                </a:cubicBezTo>
                <a:lnTo>
                  <a:pt x="216593" y="707341"/>
                </a:lnTo>
                <a:cubicBezTo>
                  <a:pt x="221021" y="733908"/>
                  <a:pt x="230615" y="749405"/>
                  <a:pt x="231352" y="764165"/>
                </a:cubicBezTo>
                <a:cubicBezTo>
                  <a:pt x="231352" y="776710"/>
                  <a:pt x="221759" y="795897"/>
                  <a:pt x="194454" y="826154"/>
                </a:cubicBezTo>
                <a:cubicBezTo>
                  <a:pt x="181909" y="812870"/>
                  <a:pt x="170839" y="800325"/>
                  <a:pt x="165674" y="791470"/>
                </a:cubicBezTo>
                <a:cubicBezTo>
                  <a:pt x="159032" y="780400"/>
                  <a:pt x="157556" y="773758"/>
                  <a:pt x="157556" y="767116"/>
                </a:cubicBezTo>
                <a:cubicBezTo>
                  <a:pt x="157556" y="753833"/>
                  <a:pt x="167887" y="737598"/>
                  <a:pt x="171577" y="707341"/>
                </a:cubicBezTo>
                <a:lnTo>
                  <a:pt x="146486" y="703651"/>
                </a:lnTo>
                <a:close/>
                <a:moveTo>
                  <a:pt x="238732" y="661587"/>
                </a:moveTo>
                <a:lnTo>
                  <a:pt x="238732" y="663063"/>
                </a:lnTo>
                <a:cubicBezTo>
                  <a:pt x="237994" y="662325"/>
                  <a:pt x="238732" y="662325"/>
                  <a:pt x="238732" y="661587"/>
                </a:cubicBezTo>
                <a:close/>
              </a:path>
            </a:pathLst>
          </a:custGeom>
          <a:solidFill>
            <a:srgbClr val="306780"/>
          </a:solidFill>
          <a:ln>
            <a:noFill/>
          </a:ln>
        </p:spPr>
        <p:txBody>
          <a:bodyPr anchor="ctr"/>
          <a:lstStyle/>
          <a:p>
            <a:endParaRPr lang="en-US" dirty="0"/>
          </a:p>
        </p:txBody>
      </p:sp>
      <p:pic>
        <p:nvPicPr>
          <p:cNvPr id="83" name="Graphic 82" descr="Marker">
            <a:extLst>
              <a:ext uri="{FF2B5EF4-FFF2-40B4-BE49-F238E27FC236}">
                <a16:creationId xmlns:a16="http://schemas.microsoft.com/office/drawing/2014/main" id="{EA05EDDE-FE05-49B2-88A2-5A952C2F20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94046" y="5944581"/>
            <a:ext cx="778024" cy="778024"/>
          </a:xfrm>
          <a:prstGeom prst="rect">
            <a:avLst/>
          </a:prstGeom>
        </p:spPr>
      </p:pic>
      <p:pic>
        <p:nvPicPr>
          <p:cNvPr id="85" name="Graphic 84" descr="Bullseye">
            <a:extLst>
              <a:ext uri="{FF2B5EF4-FFF2-40B4-BE49-F238E27FC236}">
                <a16:creationId xmlns:a16="http://schemas.microsoft.com/office/drawing/2014/main" id="{60C3177D-9EC8-4BE2-9221-6465FD95A31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34794" y="1970481"/>
            <a:ext cx="675549" cy="675549"/>
          </a:xfrm>
          <a:prstGeom prst="rect">
            <a:avLst/>
          </a:prstGeom>
        </p:spPr>
      </p:pic>
      <p:sp>
        <p:nvSpPr>
          <p:cNvPr id="94" name="Text Placeholder 42">
            <a:extLst>
              <a:ext uri="{FF2B5EF4-FFF2-40B4-BE49-F238E27FC236}">
                <a16:creationId xmlns:a16="http://schemas.microsoft.com/office/drawing/2014/main" id="{7B4DEDBE-6DC1-4EBF-B40E-3DDEE7410191}"/>
              </a:ext>
            </a:extLst>
          </p:cNvPr>
          <p:cNvSpPr txBox="1">
            <a:spLocks/>
          </p:cNvSpPr>
          <p:nvPr/>
        </p:nvSpPr>
        <p:spPr>
          <a:xfrm>
            <a:off x="9754252" y="4195895"/>
            <a:ext cx="2118503" cy="22100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MoGo</a:t>
            </a:r>
            <a:r>
              <a:rPr lang="en-US" dirty="0"/>
              <a:t> North Expansion</a:t>
            </a:r>
          </a:p>
        </p:txBody>
      </p:sp>
      <p:sp>
        <p:nvSpPr>
          <p:cNvPr id="97" name="Text Placeholder 43">
            <a:extLst>
              <a:ext uri="{FF2B5EF4-FFF2-40B4-BE49-F238E27FC236}">
                <a16:creationId xmlns:a16="http://schemas.microsoft.com/office/drawing/2014/main" id="{6A0C1C57-36DE-43D4-8BD1-77AD089AC40C}"/>
              </a:ext>
            </a:extLst>
          </p:cNvPr>
          <p:cNvSpPr txBox="1">
            <a:spLocks/>
          </p:cNvSpPr>
          <p:nvPr/>
        </p:nvSpPr>
        <p:spPr>
          <a:xfrm>
            <a:off x="10383444" y="4476677"/>
            <a:ext cx="1598251" cy="6452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i="1" kern="1200">
                <a:solidFill>
                  <a:srgbClr val="454D55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TBD</a:t>
            </a:r>
          </a:p>
        </p:txBody>
      </p:sp>
      <p:pic>
        <p:nvPicPr>
          <p:cNvPr id="4" name="Graphic 3" descr="Checklist">
            <a:extLst>
              <a:ext uri="{FF2B5EF4-FFF2-40B4-BE49-F238E27FC236}">
                <a16:creationId xmlns:a16="http://schemas.microsoft.com/office/drawing/2014/main" id="{8606D4D1-B1D1-40A7-A877-0478EA3FC47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983723" y="336657"/>
            <a:ext cx="512610" cy="512610"/>
          </a:xfrm>
          <a:prstGeom prst="rect">
            <a:avLst/>
          </a:prstGeom>
        </p:spPr>
      </p:pic>
      <p:pic>
        <p:nvPicPr>
          <p:cNvPr id="8" name="Graphic 7" descr="Cycling">
            <a:extLst>
              <a:ext uri="{FF2B5EF4-FFF2-40B4-BE49-F238E27FC236}">
                <a16:creationId xmlns:a16="http://schemas.microsoft.com/office/drawing/2014/main" id="{3BF4482F-DA1F-4A26-8A61-B9D78856C57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980782" y="93406"/>
            <a:ext cx="550240" cy="550240"/>
          </a:xfrm>
          <a:prstGeom prst="rect">
            <a:avLst/>
          </a:prstGeom>
        </p:spPr>
      </p:pic>
      <p:pic>
        <p:nvPicPr>
          <p:cNvPr id="10" name="Graphic 9" descr="Bank check">
            <a:extLst>
              <a:ext uri="{FF2B5EF4-FFF2-40B4-BE49-F238E27FC236}">
                <a16:creationId xmlns:a16="http://schemas.microsoft.com/office/drawing/2014/main" id="{77945148-F54A-4605-90C2-631ED6AD8BD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944777" y="2007004"/>
            <a:ext cx="668863" cy="668863"/>
          </a:xfrm>
          <a:prstGeom prst="rect">
            <a:avLst/>
          </a:prstGeom>
        </p:spPr>
      </p:pic>
      <p:pic>
        <p:nvPicPr>
          <p:cNvPr id="23" name="Graphic 22" descr="Bar graph with upward trend">
            <a:extLst>
              <a:ext uri="{FF2B5EF4-FFF2-40B4-BE49-F238E27FC236}">
                <a16:creationId xmlns:a16="http://schemas.microsoft.com/office/drawing/2014/main" id="{BB90B0DD-9AA2-4B3B-AFD4-85E08FA5DD5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151408" y="3963365"/>
            <a:ext cx="603878" cy="603878"/>
          </a:xfrm>
          <a:prstGeom prst="rect">
            <a:avLst/>
          </a:prstGeom>
        </p:spPr>
      </p:pic>
      <p:pic>
        <p:nvPicPr>
          <p:cNvPr id="33" name="Graphic 32" descr="Gauge">
            <a:extLst>
              <a:ext uri="{FF2B5EF4-FFF2-40B4-BE49-F238E27FC236}">
                <a16:creationId xmlns:a16="http://schemas.microsoft.com/office/drawing/2014/main" id="{5DE9466E-AC71-49CB-9006-4ABD7DE2AAB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036894" y="5755553"/>
            <a:ext cx="615722" cy="615722"/>
          </a:xfrm>
          <a:prstGeom prst="rect">
            <a:avLst/>
          </a:prstGeom>
        </p:spPr>
      </p:pic>
      <p:pic>
        <p:nvPicPr>
          <p:cNvPr id="35" name="Graphic 34" descr="Map with pin">
            <a:extLst>
              <a:ext uri="{FF2B5EF4-FFF2-40B4-BE49-F238E27FC236}">
                <a16:creationId xmlns:a16="http://schemas.microsoft.com/office/drawing/2014/main" id="{CFF87EBD-0616-4D6D-BC71-7F3814461E9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0089474" y="4278974"/>
            <a:ext cx="719703" cy="719703"/>
          </a:xfrm>
          <a:prstGeom prst="rect">
            <a:avLst/>
          </a:prstGeom>
        </p:spPr>
      </p:pic>
      <p:pic>
        <p:nvPicPr>
          <p:cNvPr id="45" name="Graphic 44" descr="Wheelchair access">
            <a:extLst>
              <a:ext uri="{FF2B5EF4-FFF2-40B4-BE49-F238E27FC236}">
                <a16:creationId xmlns:a16="http://schemas.microsoft.com/office/drawing/2014/main" id="{C8F744FB-7BB2-438C-A67F-E6193D62D5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4883678" y="3673630"/>
            <a:ext cx="535838" cy="535838"/>
          </a:xfrm>
          <a:prstGeom prst="rect">
            <a:avLst/>
          </a:prstGeom>
        </p:spPr>
      </p:pic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6EB86AF5-B3E4-4FD4-864B-20E87CA55C20}"/>
              </a:ext>
            </a:extLst>
          </p:cNvPr>
          <p:cNvSpPr txBox="1">
            <a:spLocks/>
          </p:cNvSpPr>
          <p:nvPr/>
        </p:nvSpPr>
        <p:spPr>
          <a:xfrm>
            <a:off x="1912791" y="963004"/>
            <a:ext cx="1044000" cy="1044000"/>
          </a:xfrm>
          <a:prstGeom prst="ellipse">
            <a:avLst/>
          </a:prstGeom>
          <a:solidFill>
            <a:srgbClr val="EFC325"/>
          </a:solidFill>
          <a:ln w="72390">
            <a:solidFill>
              <a:schemeClr val="bg1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20</a:t>
            </a:r>
            <a:r>
              <a:rPr lang="en-US" altLang="zh-CN" dirty="0"/>
              <a:t>12</a:t>
            </a:r>
            <a:endParaRPr lang="en-US" dirty="0"/>
          </a:p>
        </p:txBody>
      </p:sp>
      <p:sp>
        <p:nvSpPr>
          <p:cNvPr id="50" name="Text Placeholder 21">
            <a:extLst>
              <a:ext uri="{FF2B5EF4-FFF2-40B4-BE49-F238E27FC236}">
                <a16:creationId xmlns:a16="http://schemas.microsoft.com/office/drawing/2014/main" id="{E52B925B-A3B7-4078-8966-689D9F312C3C}"/>
              </a:ext>
            </a:extLst>
          </p:cNvPr>
          <p:cNvSpPr txBox="1">
            <a:spLocks/>
          </p:cNvSpPr>
          <p:nvPr/>
        </p:nvSpPr>
        <p:spPr>
          <a:xfrm>
            <a:off x="1829506" y="434275"/>
            <a:ext cx="1840334" cy="91320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i="1" kern="1200">
                <a:solidFill>
                  <a:srgbClr val="454D55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Business and community leaders meet for the first time to explore the possibility of bike share</a:t>
            </a:r>
          </a:p>
        </p:txBody>
      </p:sp>
      <p:sp>
        <p:nvSpPr>
          <p:cNvPr id="51" name="Text Placeholder 20">
            <a:extLst>
              <a:ext uri="{FF2B5EF4-FFF2-40B4-BE49-F238E27FC236}">
                <a16:creationId xmlns:a16="http://schemas.microsoft.com/office/drawing/2014/main" id="{B58CF636-CCE4-439D-BE55-4EEDD97A509C}"/>
              </a:ext>
            </a:extLst>
          </p:cNvPr>
          <p:cNvSpPr txBox="1">
            <a:spLocks/>
          </p:cNvSpPr>
          <p:nvPr/>
        </p:nvSpPr>
        <p:spPr>
          <a:xfrm>
            <a:off x="1829506" y="212405"/>
            <a:ext cx="1726129" cy="204276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BAC82F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EFC325"/>
                </a:solidFill>
              </a:rPr>
              <a:t>Idea Takes Root</a:t>
            </a:r>
          </a:p>
        </p:txBody>
      </p:sp>
      <p:pic>
        <p:nvPicPr>
          <p:cNvPr id="5" name="Graphic 4" descr="Flowers in pot">
            <a:extLst>
              <a:ext uri="{FF2B5EF4-FFF2-40B4-BE49-F238E27FC236}">
                <a16:creationId xmlns:a16="http://schemas.microsoft.com/office/drawing/2014/main" id="{55F9C010-085E-4CAF-93F2-D26FD3F6FCB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313661" y="300721"/>
            <a:ext cx="603602" cy="603602"/>
          </a:xfrm>
          <a:prstGeom prst="rect">
            <a:avLst/>
          </a:prstGeom>
        </p:spPr>
      </p:pic>
      <p:pic>
        <p:nvPicPr>
          <p:cNvPr id="1026" name="Picture 2" descr="Image result for red bicycle icon">
            <a:extLst>
              <a:ext uri="{FF2B5EF4-FFF2-40B4-BE49-F238E27FC236}">
                <a16:creationId xmlns:a16="http://schemas.microsoft.com/office/drawing/2014/main" id="{83615981-3321-42C9-A246-2250343602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93"/>
          <a:stretch/>
        </p:blipFill>
        <p:spPr bwMode="auto">
          <a:xfrm>
            <a:off x="158616" y="4015746"/>
            <a:ext cx="878002" cy="81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Text Placeholder 94">
            <a:extLst>
              <a:ext uri="{FF2B5EF4-FFF2-40B4-BE49-F238E27FC236}">
                <a16:creationId xmlns:a16="http://schemas.microsoft.com/office/drawing/2014/main" id="{16F0A1A6-0728-40D5-AB82-B7EFD5CFFB0A}"/>
              </a:ext>
            </a:extLst>
          </p:cNvPr>
          <p:cNvSpPr txBox="1">
            <a:spLocks/>
          </p:cNvSpPr>
          <p:nvPr/>
        </p:nvSpPr>
        <p:spPr>
          <a:xfrm>
            <a:off x="10184339" y="4924685"/>
            <a:ext cx="1044000" cy="1044000"/>
          </a:xfrm>
          <a:prstGeom prst="ellipse">
            <a:avLst/>
          </a:prstGeom>
          <a:solidFill>
            <a:srgbClr val="F3A321"/>
          </a:solidFill>
          <a:ln w="72390">
            <a:solidFill>
              <a:schemeClr val="bg1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377680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C6D82"/>
      </a:dk1>
      <a:lt1>
        <a:srgbClr val="FFFFFF"/>
      </a:lt1>
      <a:dk2>
        <a:srgbClr val="6F0066"/>
      </a:dk2>
      <a:lt2>
        <a:srgbClr val="1E597D"/>
      </a:lt2>
      <a:accent1>
        <a:srgbClr val="571B6D"/>
      </a:accent1>
      <a:accent2>
        <a:srgbClr val="2CA05B"/>
      </a:accent2>
      <a:accent3>
        <a:srgbClr val="C90B24"/>
      </a:accent3>
      <a:accent4>
        <a:srgbClr val="E8611D"/>
      </a:accent4>
      <a:accent5>
        <a:srgbClr val="F39D21"/>
      </a:accent5>
      <a:accent6>
        <a:srgbClr val="1B866F"/>
      </a:accent6>
      <a:hlink>
        <a:srgbClr val="0C6D82"/>
      </a:hlink>
      <a:folHlink>
        <a:srgbClr val="0C6D82"/>
      </a:folHlink>
    </a:clrScheme>
    <a:fontScheme name="Custom 10">
      <a:majorFont>
        <a:latin typeface="Franklin Gothic Dem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72390">
          <a:solidFill>
            <a:srgbClr val="454D55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16411242.potx" id="{B6510887-1B23-4479-B8D7-76EDDECE2AF2}" vid="{99A5F076-69F9-4FFA-9224-71DD3AD7B78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3D06333E-AAC1-4B6E-8D98-11D5906DDE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7ABA93-E7BD-4322-830C-3FA7BF0B9B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AAB77C9-F236-42C1-829A-F94CF9ADFAB4}">
  <ds:schemaRefs>
    <ds:schemaRef ds:uri="71af3243-3dd4-4a8d-8c0d-dd76da1f02a5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Timeline</Template>
  <TotalTime>0</TotalTime>
  <Words>209</Words>
  <Application>Microsoft Office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Demi</vt:lpstr>
      <vt:lpstr>Segoe UI</vt:lpstr>
      <vt:lpstr>Office Theme</vt:lpstr>
      <vt:lpstr>MoGo 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2019-06-28T15:22:28Z</dcterms:created>
  <dcterms:modified xsi:type="dcterms:W3CDTF">2019-07-18T17:38:33Z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