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312"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1723693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MoGo is a pioneer of accessible bike share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92100" rtl="0">
              <a:lnSpc>
                <a:spcPct val="115000"/>
              </a:lnSpc>
              <a:spcBef>
                <a:spcPts val="0"/>
              </a:spcBef>
              <a:spcAft>
                <a:spcPts val="1600"/>
              </a:spcAft>
              <a:buClr>
                <a:srgbClr val="000000"/>
              </a:buClr>
              <a:buSzPct val="100000"/>
            </a:pPr>
            <a:r>
              <a:rPr lang="en" sz="1000"/>
              <a:t>in different sections from Demographics, Trip evaluation to Environmental Impact </a:t>
            </a:r>
          </a:p>
          <a:p>
            <a:pPr marL="457200" lvl="0" indent="-292100" rtl="0">
              <a:lnSpc>
                <a:spcPct val="115000"/>
              </a:lnSpc>
              <a:spcBef>
                <a:spcPts val="0"/>
              </a:spcBef>
              <a:spcAft>
                <a:spcPts val="1600"/>
              </a:spcAft>
              <a:buClr>
                <a:schemeClr val="dk2"/>
              </a:buClr>
              <a:buSzPct val="100000"/>
            </a:pPr>
            <a:r>
              <a:rPr lang="en" sz="1000"/>
              <a:t>Created variety of surveys-Annual (bulk of data) but also surveys for local businesses/ bike advocates + intercept surveys (which we tested out+developed a framework for volunteer structure) </a:t>
            </a:r>
          </a:p>
          <a:p>
            <a:pPr marL="457200" lvl="0" indent="-292100" rtl="0">
              <a:lnSpc>
                <a:spcPct val="115000"/>
              </a:lnSpc>
              <a:spcBef>
                <a:spcPts val="0"/>
              </a:spcBef>
              <a:spcAft>
                <a:spcPts val="1600"/>
              </a:spcAft>
              <a:buClr>
                <a:schemeClr val="dk2"/>
              </a:buClr>
              <a:buSzPct val="100000"/>
            </a:pPr>
            <a:r>
              <a:rPr lang="en" sz="1000"/>
              <a:t>Timeline</a:t>
            </a:r>
          </a:p>
          <a:p>
            <a:pPr lvl="0" rtl="0">
              <a:lnSpc>
                <a:spcPct val="115000"/>
              </a:lnSpc>
              <a:spcBef>
                <a:spcPts val="0"/>
              </a:spcBef>
              <a:spcAft>
                <a:spcPts val="1600"/>
              </a:spcAft>
              <a:buNone/>
            </a:pPr>
            <a:r>
              <a:rPr lang="en" sz="1000"/>
              <a:t>Additional projects: </a:t>
            </a:r>
          </a:p>
          <a:p>
            <a:pPr lvl="0" rtl="0">
              <a:lnSpc>
                <a:spcPct val="115000"/>
              </a:lnSpc>
              <a:spcBef>
                <a:spcPts val="0"/>
              </a:spcBef>
              <a:spcAft>
                <a:spcPts val="1600"/>
              </a:spcAft>
              <a:buNone/>
            </a:pPr>
            <a:r>
              <a:rPr lang="en" sz="1000"/>
              <a:t>-community outreach events (Clark Park event, Mighty MoGo Rider Challenge)  </a:t>
            </a:r>
          </a:p>
          <a:p>
            <a:pPr lvl="0" rtl="0">
              <a:lnSpc>
                <a:spcPct val="115000"/>
              </a:lnSpc>
              <a:spcBef>
                <a:spcPts val="0"/>
              </a:spcBef>
              <a:spcAft>
                <a:spcPts val="1600"/>
              </a:spcAft>
              <a:buNone/>
            </a:pPr>
            <a:r>
              <a:rPr lang="en" sz="1000"/>
              <a:t>-MoGo/DXF tour -logistics, thinking about landmarks along the way → downtown/corktown </a:t>
            </a:r>
          </a:p>
          <a:p>
            <a:pPr lvl="0" rtl="0">
              <a:lnSpc>
                <a:spcPct val="115000"/>
              </a:lnSpc>
              <a:spcBef>
                <a:spcPts val="0"/>
              </a:spcBef>
              <a:spcAft>
                <a:spcPts val="1600"/>
              </a:spcAft>
              <a:buNone/>
            </a:pPr>
            <a:r>
              <a:rPr lang="en" sz="1000"/>
              <a:t>-MUFI info session -important to have cohesive environmentalism </a:t>
            </a:r>
          </a:p>
          <a:p>
            <a:pPr lvl="0" rtl="0">
              <a:spcBef>
                <a:spcPts val="0"/>
              </a:spcBef>
              <a:buClr>
                <a:srgbClr val="000000"/>
              </a:buClr>
              <a:buSzPct val="1000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-Glimpse of evaluation plan </a:t>
            </a:r>
          </a:p>
          <a:p>
            <a:pPr lvl="0">
              <a:spcBef>
                <a:spcPts val="0"/>
              </a:spcBef>
              <a:buNone/>
            </a:pPr>
            <a:r>
              <a:rPr lang="en"/>
              <a:t>-brainstorming sessions: think through logistics of Mighty MoGo Rider challenge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We would like to thank Lisa, Rory and Adriel at MoGo for welcoming us onto the MoGo team for the summer and for giving us the unique opportunity to discover the multifaceted world of bike share!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D909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solidFill>
                  <a:srgbClr val="000000"/>
                </a:solidFill>
              </a:rPr>
              <a:t>Pauline Grieb and Thomas Wang</a:t>
            </a:r>
          </a:p>
          <a:p>
            <a:pPr lvl="0">
              <a:spcBef>
                <a:spcPts val="0"/>
              </a:spcBef>
              <a:buNone/>
            </a:pPr>
            <a:r>
              <a:rPr lang="en">
                <a:solidFill>
                  <a:srgbClr val="000000"/>
                </a:solidFill>
              </a:rPr>
              <a:t>Duke Engage Detroit June-July 2017 </a:t>
            </a:r>
          </a:p>
        </p:txBody>
      </p:sp>
      <p:pic>
        <p:nvPicPr>
          <p:cNvPr id="55" name="Shape 55" descr="a687a28e-9e26-4d43-b3b5-00d4ba4f1efa.png"/>
          <p:cNvPicPr preferRelativeResize="0"/>
          <p:nvPr/>
        </p:nvPicPr>
        <p:blipFill>
          <a:blip r:embed="rId3">
            <a:alphaModFix/>
          </a:blip>
          <a:stretch>
            <a:fillRect/>
          </a:stretch>
        </p:blipFill>
        <p:spPr>
          <a:xfrm>
            <a:off x="2847200" y="1539925"/>
            <a:ext cx="3564849" cy="11479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a:noFill/>
        </p:spPr>
        <p:txBody>
          <a:bodyPr lIns="91425" tIns="91425" rIns="91425" bIns="91425" anchor="t" anchorCtr="0">
            <a:noAutofit/>
          </a:bodyPr>
          <a:lstStyle/>
          <a:p>
            <a:pPr lvl="0">
              <a:spcBef>
                <a:spcPts val="0"/>
              </a:spcBef>
              <a:buNone/>
            </a:pPr>
            <a:r>
              <a:rPr lang="en"/>
              <a:t>What is MoGo? </a:t>
            </a:r>
          </a:p>
        </p:txBody>
      </p:sp>
      <p:sp>
        <p:nvSpPr>
          <p:cNvPr id="61" name="Shape 61"/>
          <p:cNvSpPr txBox="1">
            <a:spLocks noGrp="1"/>
          </p:cNvSpPr>
          <p:nvPr>
            <p:ph type="body" idx="1"/>
          </p:nvPr>
        </p:nvSpPr>
        <p:spPr>
          <a:xfrm>
            <a:off x="311700" y="1152475"/>
            <a:ext cx="8520600" cy="3416400"/>
          </a:xfrm>
          <a:prstGeom prst="rect">
            <a:avLst/>
          </a:prstGeom>
          <a:ln>
            <a:noFill/>
          </a:ln>
        </p:spPr>
        <p:txBody>
          <a:bodyPr lIns="91425" tIns="91425" rIns="91425" bIns="91425" anchor="t" anchorCtr="0">
            <a:noAutofit/>
          </a:bodyPr>
          <a:lstStyle/>
          <a:p>
            <a:pPr marL="457200" lvl="0" indent="-228600" rtl="0">
              <a:spcBef>
                <a:spcPts val="0"/>
              </a:spcBef>
              <a:buClr>
                <a:schemeClr val="lt1"/>
              </a:buClr>
            </a:pPr>
            <a:r>
              <a:rPr lang="en">
                <a:solidFill>
                  <a:schemeClr val="lt1"/>
                </a:solidFill>
              </a:rPr>
              <a:t>Detroit’s 1st public bike share system </a:t>
            </a:r>
          </a:p>
          <a:p>
            <a:pPr marL="457200" lvl="0" indent="-228600" rtl="0">
              <a:spcBef>
                <a:spcPts val="0"/>
              </a:spcBef>
              <a:buClr>
                <a:schemeClr val="lt1"/>
              </a:buClr>
            </a:pPr>
            <a:r>
              <a:rPr lang="en">
                <a:solidFill>
                  <a:schemeClr val="lt1"/>
                </a:solidFill>
              </a:rPr>
              <a:t>Network of 430 on-demand bicycles at 43 self-serving stations in 10 Detroit neighborhoods </a:t>
            </a:r>
          </a:p>
          <a:p>
            <a:pPr marL="457200" lvl="0" indent="-228600" rtl="0">
              <a:spcBef>
                <a:spcPts val="0"/>
              </a:spcBef>
              <a:buClr>
                <a:schemeClr val="lt1"/>
              </a:buClr>
            </a:pPr>
            <a:r>
              <a:rPr lang="en">
                <a:solidFill>
                  <a:schemeClr val="lt1"/>
                </a:solidFill>
              </a:rPr>
              <a:t>Gives people 24/7 365 access to affordable transit that can get them to their destination </a:t>
            </a:r>
          </a:p>
          <a:p>
            <a:pPr marL="457200" lvl="0" indent="-228600" rtl="0">
              <a:spcBef>
                <a:spcPts val="0"/>
              </a:spcBef>
              <a:buClr>
                <a:schemeClr val="lt1"/>
              </a:buClr>
            </a:pPr>
            <a:r>
              <a:rPr lang="en">
                <a:solidFill>
                  <a:schemeClr val="lt1"/>
                </a:solidFill>
              </a:rPr>
              <a:t>On the forefronts of accessible bike share</a:t>
            </a:r>
          </a:p>
          <a:p>
            <a:pPr marL="914400" lvl="1" indent="-228600" rtl="0">
              <a:spcBef>
                <a:spcPts val="0"/>
              </a:spcBef>
              <a:buClr>
                <a:schemeClr val="lt1"/>
              </a:buClr>
            </a:pPr>
            <a:r>
              <a:rPr lang="en">
                <a:solidFill>
                  <a:schemeClr val="lt1"/>
                </a:solidFill>
              </a:rPr>
              <a:t>$5 Annual Access Pass </a:t>
            </a:r>
          </a:p>
          <a:p>
            <a:pPr marL="914400" lvl="1" indent="-228600" rtl="0">
              <a:spcBef>
                <a:spcPts val="0"/>
              </a:spcBef>
              <a:buClr>
                <a:schemeClr val="lt1"/>
              </a:buClr>
            </a:pPr>
            <a:r>
              <a:rPr lang="en">
                <a:solidFill>
                  <a:schemeClr val="lt1"/>
                </a:solidFill>
              </a:rPr>
              <a:t>Cash payment option </a:t>
            </a:r>
          </a:p>
          <a:p>
            <a:pPr marL="914400" lvl="1" indent="-228600" rtl="0">
              <a:spcBef>
                <a:spcPts val="0"/>
              </a:spcBef>
              <a:buClr>
                <a:schemeClr val="lt1"/>
              </a:buClr>
            </a:pPr>
            <a:r>
              <a:rPr lang="en">
                <a:solidFill>
                  <a:schemeClr val="lt1"/>
                </a:solidFill>
              </a:rPr>
              <a:t>Adaptive Bike Share pilot program </a:t>
            </a:r>
          </a:p>
          <a:p>
            <a:pPr marL="914400" lvl="1" indent="-228600" rtl="0">
              <a:spcBef>
                <a:spcPts val="0"/>
              </a:spcBef>
              <a:buClr>
                <a:schemeClr val="lt1"/>
              </a:buClr>
            </a:pPr>
            <a:r>
              <a:rPr lang="en">
                <a:solidFill>
                  <a:schemeClr val="lt1"/>
                </a:solidFill>
              </a:rPr>
              <a:t>MoGo Street Skills Classes </a:t>
            </a:r>
          </a:p>
          <a:p>
            <a:pPr marL="914400" lvl="1" indent="-228600" rtl="0">
              <a:spcBef>
                <a:spcPts val="0"/>
              </a:spcBef>
              <a:buClr>
                <a:schemeClr val="lt1"/>
              </a:buClr>
            </a:pPr>
            <a:r>
              <a:rPr lang="en">
                <a:solidFill>
                  <a:schemeClr val="lt1"/>
                </a:solidFill>
              </a:rPr>
              <a:t>Neighborhood/ Youth Ambassador Program</a:t>
            </a:r>
          </a:p>
          <a:p>
            <a:pPr lvl="0">
              <a:spcBef>
                <a:spcPts val="0"/>
              </a:spcBef>
              <a:buNone/>
            </a:pPr>
            <a:endParaRPr/>
          </a:p>
        </p:txBody>
      </p:sp>
      <p:pic>
        <p:nvPicPr>
          <p:cNvPr id="62" name="Shape 62" descr="MOGO-CONTENT-5.jpg"/>
          <p:cNvPicPr preferRelativeResize="0"/>
          <p:nvPr/>
        </p:nvPicPr>
        <p:blipFill>
          <a:blip r:embed="rId3">
            <a:alphaModFix/>
          </a:blip>
          <a:stretch>
            <a:fillRect/>
          </a:stretch>
        </p:blipFill>
        <p:spPr>
          <a:xfrm>
            <a:off x="5438125" y="2531849"/>
            <a:ext cx="3122750" cy="22358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did we do?</a:t>
            </a:r>
          </a:p>
        </p:txBody>
      </p:sp>
      <p:sp>
        <p:nvSpPr>
          <p:cNvPr id="68" name="Shape 68"/>
          <p:cNvSpPr txBox="1">
            <a:spLocks noGrp="1"/>
          </p:cNvSpPr>
          <p:nvPr>
            <p:ph type="body" idx="1"/>
          </p:nvPr>
        </p:nvSpPr>
        <p:spPr>
          <a:xfrm>
            <a:off x="311700" y="1152475"/>
            <a:ext cx="8520600" cy="3814500"/>
          </a:xfrm>
          <a:prstGeom prst="rect">
            <a:avLst/>
          </a:prstGeom>
        </p:spPr>
        <p:txBody>
          <a:bodyPr lIns="91425" tIns="91425" rIns="91425" bIns="91425" anchor="t" anchorCtr="0">
            <a:noAutofit/>
          </a:bodyPr>
          <a:lstStyle/>
          <a:p>
            <a:pPr lvl="0" rtl="0">
              <a:spcBef>
                <a:spcPts val="0"/>
              </a:spcBef>
              <a:buNone/>
            </a:pPr>
            <a:r>
              <a:rPr lang="en">
                <a:solidFill>
                  <a:schemeClr val="lt1"/>
                </a:solidFill>
              </a:rPr>
              <a:t>Main Project: </a:t>
            </a:r>
            <a:r>
              <a:rPr lang="en" b="1">
                <a:solidFill>
                  <a:schemeClr val="lt1"/>
                </a:solidFill>
              </a:rPr>
              <a:t>Evaluation Plan </a:t>
            </a:r>
          </a:p>
          <a:p>
            <a:pPr marL="457200" lvl="0" indent="-330200" rtl="0">
              <a:spcBef>
                <a:spcPts val="0"/>
              </a:spcBef>
              <a:buClr>
                <a:schemeClr val="lt1"/>
              </a:buClr>
              <a:buSzPct val="100000"/>
            </a:pPr>
            <a:r>
              <a:rPr lang="en" sz="1600">
                <a:solidFill>
                  <a:schemeClr val="lt1"/>
                </a:solidFill>
              </a:rPr>
              <a:t>Established a framework to gather quantitative and qualitative data about MoGo for a 2017 annual report </a:t>
            </a:r>
          </a:p>
          <a:p>
            <a:pPr marL="457200" lvl="0" indent="-330200" rtl="0">
              <a:spcBef>
                <a:spcPts val="0"/>
              </a:spcBef>
              <a:buClr>
                <a:schemeClr val="lt1"/>
              </a:buClr>
              <a:buSzPct val="100000"/>
            </a:pPr>
            <a:r>
              <a:rPr lang="en" sz="1600">
                <a:solidFill>
                  <a:schemeClr val="lt1"/>
                </a:solidFill>
              </a:rPr>
              <a:t>Created surveys (Annual, Intercept surveys…) </a:t>
            </a:r>
          </a:p>
          <a:p>
            <a:pPr marL="457200" lvl="0" indent="-330200" rtl="0">
              <a:spcBef>
                <a:spcPts val="0"/>
              </a:spcBef>
              <a:buClr>
                <a:schemeClr val="lt1"/>
              </a:buClr>
              <a:buSzPct val="100000"/>
            </a:pPr>
            <a:r>
              <a:rPr lang="en" sz="1600">
                <a:solidFill>
                  <a:schemeClr val="lt1"/>
                </a:solidFill>
              </a:rPr>
              <a:t>Established a timeline to deploy evaluation strategies (data analysis, conducting surveys) </a:t>
            </a:r>
          </a:p>
          <a:p>
            <a:pPr lvl="0" rtl="0">
              <a:spcBef>
                <a:spcPts val="0"/>
              </a:spcBef>
              <a:buNone/>
            </a:pPr>
            <a:r>
              <a:rPr lang="en" sz="1600">
                <a:solidFill>
                  <a:schemeClr val="lt1"/>
                </a:solidFill>
              </a:rPr>
              <a:t>Additional Projects: </a:t>
            </a:r>
          </a:p>
          <a:p>
            <a:pPr marL="457200" lvl="0" indent="-330200" rtl="0">
              <a:spcBef>
                <a:spcPts val="0"/>
              </a:spcBef>
              <a:buClr>
                <a:schemeClr val="lt1"/>
              </a:buClr>
              <a:buSzPct val="100000"/>
            </a:pPr>
            <a:r>
              <a:rPr lang="en" sz="1600">
                <a:solidFill>
                  <a:schemeClr val="lt1"/>
                </a:solidFill>
              </a:rPr>
              <a:t>Helping out with Community Outreach Events </a:t>
            </a:r>
          </a:p>
          <a:p>
            <a:pPr marL="457200" lvl="0" indent="-330200" rtl="0">
              <a:spcBef>
                <a:spcPts val="0"/>
              </a:spcBef>
              <a:buClr>
                <a:schemeClr val="lt1"/>
              </a:buClr>
              <a:buSzPct val="100000"/>
            </a:pPr>
            <a:r>
              <a:rPr lang="en" sz="1600">
                <a:solidFill>
                  <a:schemeClr val="lt1"/>
                </a:solidFill>
              </a:rPr>
              <a:t>MoGo/ DXF Tour </a:t>
            </a:r>
          </a:p>
          <a:p>
            <a:pPr marL="457200" lvl="0" indent="-330200" rtl="0">
              <a:spcBef>
                <a:spcPts val="0"/>
              </a:spcBef>
              <a:buClr>
                <a:schemeClr val="lt1"/>
              </a:buClr>
              <a:buSzPct val="100000"/>
            </a:pPr>
            <a:r>
              <a:rPr lang="en" sz="1600">
                <a:solidFill>
                  <a:schemeClr val="lt1"/>
                </a:solidFill>
              </a:rPr>
              <a:t>Organized info session at MUFI (Michigan Urban Farming Initiative)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we accomplished!</a:t>
            </a:r>
          </a:p>
        </p:txBody>
      </p:sp>
      <p:sp>
        <p:nvSpPr>
          <p:cNvPr id="74" name="Shape 7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chemeClr val="lt1"/>
              </a:buClr>
            </a:pPr>
            <a:r>
              <a:rPr lang="en">
                <a:solidFill>
                  <a:schemeClr val="lt1"/>
                </a:solidFill>
              </a:rPr>
              <a:t>Developed an Evaluation Plan for MoGo </a:t>
            </a:r>
          </a:p>
          <a:p>
            <a:pPr marL="457200" lvl="0" indent="-228600" rtl="0">
              <a:spcBef>
                <a:spcPts val="0"/>
              </a:spcBef>
              <a:buClr>
                <a:schemeClr val="lt1"/>
              </a:buClr>
            </a:pPr>
            <a:r>
              <a:rPr lang="en">
                <a:solidFill>
                  <a:schemeClr val="lt1"/>
                </a:solidFill>
              </a:rPr>
              <a:t>Helped organize Mighty MoGo Rider Challenge</a:t>
            </a:r>
          </a:p>
          <a:p>
            <a:pPr marL="457200" lvl="0" indent="-228600" rtl="0">
              <a:spcBef>
                <a:spcPts val="0"/>
              </a:spcBef>
              <a:buClr>
                <a:schemeClr val="lt1"/>
              </a:buClr>
            </a:pPr>
            <a:r>
              <a:rPr lang="en">
                <a:solidFill>
                  <a:schemeClr val="lt1"/>
                </a:solidFill>
              </a:rPr>
              <a:t>Helped organize Adaptive Bike Share Community Feedback Event</a:t>
            </a:r>
          </a:p>
          <a:p>
            <a:pPr marL="457200" lvl="0" indent="-228600" rtl="0">
              <a:spcBef>
                <a:spcPts val="0"/>
              </a:spcBef>
              <a:buClr>
                <a:schemeClr val="lt1"/>
              </a:buClr>
            </a:pPr>
            <a:r>
              <a:rPr lang="en">
                <a:solidFill>
                  <a:schemeClr val="lt1"/>
                </a:solidFill>
              </a:rPr>
              <a:t>Researched how other bike share programs are visualizing data </a:t>
            </a:r>
          </a:p>
          <a:p>
            <a:pPr marL="457200" lvl="0" indent="-228600" rtl="0">
              <a:spcBef>
                <a:spcPts val="0"/>
              </a:spcBef>
              <a:buClr>
                <a:schemeClr val="lt1"/>
              </a:buClr>
            </a:pPr>
            <a:r>
              <a:rPr lang="en">
                <a:solidFill>
                  <a:schemeClr val="lt1"/>
                </a:solidFill>
              </a:rPr>
              <a:t>Distance analysis of MoGo stations to other public transit hubs </a:t>
            </a:r>
          </a:p>
          <a:p>
            <a:pPr marL="457200" lvl="0" indent="-228600" rtl="0">
              <a:spcBef>
                <a:spcPts val="0"/>
              </a:spcBef>
              <a:buClr>
                <a:schemeClr val="lt1"/>
              </a:buClr>
            </a:pPr>
            <a:r>
              <a:rPr lang="en">
                <a:solidFill>
                  <a:schemeClr val="lt1"/>
                </a:solidFill>
              </a:rPr>
              <a:t>Worked on some featured bike routes for the MoGo website </a:t>
            </a:r>
          </a:p>
          <a:p>
            <a:pPr lvl="0">
              <a:spcBef>
                <a:spcPts val="0"/>
              </a:spcBef>
              <a:buNone/>
            </a:pPr>
            <a:endParaRPr>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567200" y="149575"/>
            <a:ext cx="9291600" cy="3416400"/>
          </a:xfrm>
          <a:prstGeom prst="rect">
            <a:avLst/>
          </a:prstGeom>
        </p:spPr>
        <p:txBody>
          <a:bodyPr lIns="91425" tIns="91425" rIns="91425" bIns="91425" anchor="t" anchorCtr="0">
            <a:noAutofit/>
          </a:bodyPr>
          <a:lstStyle/>
          <a:p>
            <a:pPr lvl="0">
              <a:spcBef>
                <a:spcPts val="0"/>
              </a:spcBef>
              <a:buNone/>
            </a:pPr>
            <a:endParaRPr>
              <a:solidFill>
                <a:srgbClr val="000000"/>
              </a:solidFill>
            </a:endParaRPr>
          </a:p>
          <a:p>
            <a:pPr lvl="0">
              <a:spcBef>
                <a:spcPts val="0"/>
              </a:spcBef>
              <a:buNone/>
            </a:pPr>
            <a:endParaRPr sz="2500">
              <a:solidFill>
                <a:srgbClr val="000000"/>
              </a:solidFill>
            </a:endParaRPr>
          </a:p>
          <a:p>
            <a:pPr lvl="0">
              <a:spcBef>
                <a:spcPts val="0"/>
              </a:spcBef>
              <a:buNone/>
            </a:pPr>
            <a:r>
              <a:rPr lang="en" sz="2500">
                <a:solidFill>
                  <a:srgbClr val="000000"/>
                </a:solidFill>
              </a:rPr>
              <a:t>Thank you 								</a:t>
            </a:r>
          </a:p>
          <a:p>
            <a:pPr lvl="0">
              <a:spcBef>
                <a:spcPts val="0"/>
              </a:spcBef>
              <a:buNone/>
            </a:pPr>
            <a:r>
              <a:rPr lang="en" sz="2500">
                <a:solidFill>
                  <a:srgbClr val="000000"/>
                </a:solidFill>
              </a:rPr>
              <a:t>									 &amp; </a:t>
            </a:r>
          </a:p>
        </p:txBody>
      </p:sp>
      <p:pic>
        <p:nvPicPr>
          <p:cNvPr id="80" name="Shape 80" descr="a687a28e-9e26-4d43-b3b5-00d4ba4f1efa.png"/>
          <p:cNvPicPr preferRelativeResize="0"/>
          <p:nvPr/>
        </p:nvPicPr>
        <p:blipFill>
          <a:blip r:embed="rId3">
            <a:alphaModFix/>
          </a:blip>
          <a:stretch>
            <a:fillRect/>
          </a:stretch>
        </p:blipFill>
        <p:spPr>
          <a:xfrm>
            <a:off x="2281025" y="1463050"/>
            <a:ext cx="2451450" cy="789450"/>
          </a:xfrm>
          <a:prstGeom prst="rect">
            <a:avLst/>
          </a:prstGeom>
          <a:noFill/>
          <a:ln>
            <a:noFill/>
          </a:ln>
        </p:spPr>
      </p:pic>
      <p:pic>
        <p:nvPicPr>
          <p:cNvPr id="81" name="Shape 81" descr="duke-engage-footer-logo@2x.png"/>
          <p:cNvPicPr preferRelativeResize="0"/>
          <p:nvPr/>
        </p:nvPicPr>
        <p:blipFill>
          <a:blip r:embed="rId4">
            <a:alphaModFix/>
          </a:blip>
          <a:stretch>
            <a:fillRect/>
          </a:stretch>
        </p:blipFill>
        <p:spPr>
          <a:xfrm>
            <a:off x="3851325" y="2559000"/>
            <a:ext cx="4958668" cy="1272724"/>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Words>
  <Application>Microsoft Macintosh PowerPoint</Application>
  <PresentationFormat>On-screen Show (16:9)</PresentationFormat>
  <Paragraphs>43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simple-light-2</vt:lpstr>
      <vt:lpstr>PowerPoint Presentation</vt:lpstr>
      <vt:lpstr>What is MoGo? </vt:lpstr>
      <vt:lpstr>What did we do?</vt:lpstr>
      <vt:lpstr>What we accomplished!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Pauline Grieb</cp:lastModifiedBy>
  <cp:revision>1</cp:revision>
  <dcterms:modified xsi:type="dcterms:W3CDTF">2017-07-26T16:42:58Z</dcterms:modified>
</cp:coreProperties>
</file>